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31"/>
  </p:notesMasterIdLst>
  <p:sldIdLst>
    <p:sldId id="311" r:id="rId3"/>
    <p:sldId id="270" r:id="rId4"/>
    <p:sldId id="272" r:id="rId5"/>
    <p:sldId id="274" r:id="rId6"/>
    <p:sldId id="309" r:id="rId7"/>
    <p:sldId id="278" r:id="rId8"/>
    <p:sldId id="258" r:id="rId9"/>
    <p:sldId id="282" r:id="rId10"/>
    <p:sldId id="284" r:id="rId11"/>
    <p:sldId id="286" r:id="rId12"/>
    <p:sldId id="310" r:id="rId13"/>
    <p:sldId id="297" r:id="rId14"/>
    <p:sldId id="277" r:id="rId15"/>
    <p:sldId id="261" r:id="rId16"/>
    <p:sldId id="276" r:id="rId17"/>
    <p:sldId id="263" r:id="rId18"/>
    <p:sldId id="267" r:id="rId19"/>
    <p:sldId id="268" r:id="rId20"/>
    <p:sldId id="262" r:id="rId21"/>
    <p:sldId id="265" r:id="rId22"/>
    <p:sldId id="312" r:id="rId23"/>
    <p:sldId id="313" r:id="rId24"/>
    <p:sldId id="314" r:id="rId25"/>
    <p:sldId id="275" r:id="rId26"/>
    <p:sldId id="316" r:id="rId27"/>
    <p:sldId id="318" r:id="rId28"/>
    <p:sldId id="317" r:id="rId29"/>
    <p:sldId id="301" r:id="rId30"/>
  </p:sldIdLst>
  <p:sldSz cx="9144000" cy="6858000" type="screen4x3"/>
  <p:notesSz cx="6858000" cy="9144000"/>
  <p:embeddedFontLst>
    <p:embeddedFont>
      <p:font typeface="Angsana New" panose="02020603050405020304" pitchFamily="18" charset="-34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H Sarabun New" panose="020B0500040200020003" pitchFamily="34" charset="-34"/>
      <p:regular r:id="rId40"/>
      <p:bold r:id="rId41"/>
      <p:italic r:id="rId42"/>
      <p:boldItalic r:id="rId43"/>
    </p:embeddedFont>
    <p:embeddedFont>
      <p:font typeface="SimSun" panose="02010600030101010101" pitchFamily="2" charset="-122"/>
      <p:regular r:id="rId44"/>
    </p:embeddedFont>
    <p:embeddedFont>
      <p:font typeface="Cambria Math" panose="02040503050406030204" pitchFamily="18" charset="0"/>
      <p:regular r:id="rId45"/>
    </p:embeddedFont>
    <p:embeddedFont>
      <p:font typeface="Cordia New" panose="020B0304020202020204" pitchFamily="34" charset="-34"/>
      <p:regular r:id="rId46"/>
      <p:bold r:id="rId47"/>
      <p:italic r:id="rId48"/>
      <p:boldItalic r:id="rId49"/>
    </p:embeddedFont>
    <p:embeddedFont>
      <p:font typeface="Sukhumvit Set" panose="02000506000000020004" pitchFamily="2" charset="-34"/>
      <p:regular r:id="rId50"/>
      <p:bold r:id="rId5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สไตล์สีอ่อน 2 - เน้น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4B1156A-380E-4F78-BDF5-A606A8083BF9}" styleName="สไตล์สีปานกลาง 4 - เน้น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สไตล์สีอ่อน 2 - เน้น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สไตล์สีปานกลาง 3 - เน้น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สไตล์สีอ่อน 1 - เน้น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สไตล์สีอ่อน 3 - เน้น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สไตล์สีอ่อน 2 - เน้น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82A71-68A0-466C-9858-9D1019D93676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F9254-C83D-4F6B-AB3F-FD52D7A7E59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832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B267-51C5-4D03-B907-E981E1E35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9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348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845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738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7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6261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64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11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4010345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9F2027-5980-450B-A9E8-C04676668D93}" type="datetimeFigureOut">
              <a:rPr lang="th-TH" smtClean="0">
                <a:solidFill>
                  <a:srgbClr val="099BDD"/>
                </a:solidFill>
              </a:rPr>
              <a:pPr/>
              <a:t>16/03/60</a:t>
            </a:fld>
            <a:endParaRPr lang="th-TH">
              <a:solidFill>
                <a:srgbClr val="099BD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h-TH">
              <a:solidFill>
                <a:srgbClr val="099BD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8EE68E-C1B1-4275-955E-24CEB5418145}" type="slidenum">
              <a:rPr lang="th-TH" smtClean="0">
                <a:solidFill>
                  <a:srgbClr val="099BDD"/>
                </a:solidFill>
              </a:rPr>
              <a:pPr/>
              <a:t>‹#›</a:t>
            </a:fld>
            <a:endParaRPr lang="th-TH">
              <a:solidFill>
                <a:srgbClr val="099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4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2656566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2656564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48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44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25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2120054"/>
            <a:ext cx="4594860" cy="4114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2147490"/>
            <a:ext cx="24003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9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9492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2211494"/>
            <a:ext cx="459486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2150621"/>
            <a:ext cx="24003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61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455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70" y="274638"/>
            <a:ext cx="1801785" cy="5897562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4638"/>
            <a:ext cx="5979968" cy="5897562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2" y="6422865"/>
            <a:ext cx="2057397" cy="365125"/>
          </a:xfrm>
        </p:spPr>
        <p:txBody>
          <a:bodyPr/>
          <a:lstStyle/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65"/>
            <a:ext cx="3209752" cy="365125"/>
          </a:xfrm>
        </p:spPr>
        <p:txBody>
          <a:bodyPr/>
          <a:lstStyle/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92" y="6422865"/>
            <a:ext cx="659819" cy="365125"/>
          </a:xfrm>
        </p:spPr>
        <p:txBody>
          <a:bodyPr/>
          <a:lstStyle/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3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7635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627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06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101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837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174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054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9176A-D636-4880-B64D-44417F244533}" type="datetimeFigureOut">
              <a:rPr lang="th-TH" smtClean="0"/>
              <a:t>16/03/60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FE897-D2C8-4FB7-ABF3-60EDD09D1F0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681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84176"/>
            <a:ext cx="733806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2011680"/>
            <a:ext cx="733806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704" y="6422865"/>
            <a:ext cx="2250671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fld id="{349F2027-5980-450B-A9E8-C04676668D93}" type="datetimeFigureOut">
              <a:rPr lang="th-TH" smtClean="0">
                <a:solidFill>
                  <a:srgbClr val="FFFFFF"/>
                </a:solidFill>
              </a:rPr>
              <a:pPr/>
              <a:t>16/03/60</a:t>
            </a:fld>
            <a:endParaRPr lang="th-TH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6422865"/>
            <a:ext cx="3783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endParaRPr lang="th-TH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642286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fld id="{7C8EE68E-C1B1-4275-955E-24CEB5418145}" type="slidenum">
              <a:rPr lang="th-TH" smtClean="0">
                <a:solidFill>
                  <a:srgbClr val="FFFFFF"/>
                </a:solidFill>
              </a:rPr>
              <a:pPr/>
              <a:t>‹#›</a:t>
            </a:fld>
            <a:endParaRPr lang="th-TH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27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6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827094" y="2382397"/>
            <a:ext cx="6858000" cy="1494431"/>
          </a:xfrm>
        </p:spPr>
        <p:txBody>
          <a:bodyPr>
            <a:normAutofit/>
          </a:bodyPr>
          <a:lstStyle/>
          <a:p>
            <a:r>
              <a:rPr lang="th-TH" sz="3300" dirty="0">
                <a:latin typeface="Quark" panose="02000000000000000000" pitchFamily="50" charset="-34"/>
                <a:cs typeface="Quark" panose="02000000000000000000" pitchFamily="50" charset="-34"/>
              </a:rPr>
              <a:t>การศึกษาผลของ </a:t>
            </a:r>
            <a:r>
              <a:rPr lang="en-GB" sz="3300" dirty="0">
                <a:latin typeface="Quark" panose="02000000000000000000" pitchFamily="50" charset="-34"/>
                <a:cs typeface="Quark" panose="02000000000000000000" pitchFamily="50" charset="-34"/>
              </a:rPr>
              <a:t>Window function </a:t>
            </a:r>
            <a:r>
              <a:rPr lang="th-TH" sz="3300" dirty="0">
                <a:latin typeface="Quark" panose="02000000000000000000" pitchFamily="50" charset="-34"/>
                <a:cs typeface="Quark" panose="02000000000000000000" pitchFamily="50" charset="-34"/>
              </a:rPr>
              <a:t>ต่อความแม่นยำในการจำแนกเสียงเครื่องดนตรีด้วย </a:t>
            </a:r>
            <a:r>
              <a:rPr lang="en-GB" sz="3300" dirty="0">
                <a:latin typeface="Quark" panose="02000000000000000000" pitchFamily="50" charset="-34"/>
                <a:cs typeface="Quark" panose="02000000000000000000" pitchFamily="50" charset="-34"/>
              </a:rPr>
              <a:t>FFT </a:t>
            </a:r>
            <a:r>
              <a:rPr lang="th-TH" sz="3300" dirty="0">
                <a:latin typeface="Quark" panose="02000000000000000000" pitchFamily="50" charset="-34"/>
                <a:cs typeface="Quark" panose="02000000000000000000" pitchFamily="50" charset="-34"/>
              </a:rPr>
              <a:t>และ </a:t>
            </a:r>
            <a:r>
              <a:rPr lang="en-GB" sz="3300" dirty="0">
                <a:latin typeface="Quark" panose="02000000000000000000" pitchFamily="50" charset="-34"/>
                <a:cs typeface="Quark" panose="02000000000000000000" pitchFamily="50" charset="-34"/>
              </a:rPr>
              <a:t>K-NN Classifier</a:t>
            </a:r>
            <a:endParaRPr lang="th-TH" sz="3300" dirty="0">
              <a:latin typeface="Quark" panose="02000000000000000000" pitchFamily="50" charset="-34"/>
              <a:cs typeface="Quark" panose="02000000000000000000" pitchFamily="50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726451" y="4003818"/>
            <a:ext cx="5916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solidFill>
                  <a:srgbClr val="FFFFFF"/>
                </a:solidFill>
                <a:cs typeface="Quark" panose="02000000000000000000" pitchFamily="50" charset="-34"/>
              </a:rPr>
              <a:t>Study of effect of window function on musical instrument classification with FFT and K-NN Classifier</a:t>
            </a:r>
            <a:endParaRPr lang="th-TH" sz="2100" dirty="0">
              <a:solidFill>
                <a:srgbClr val="FFFFFF"/>
              </a:solidFill>
            </a:endParaRPr>
          </a:p>
        </p:txBody>
      </p:sp>
      <p:pic>
        <p:nvPicPr>
          <p:cNvPr id="5" name="13268166_1041340279274235_6342901457378686209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748" y="2189553"/>
            <a:ext cx="1346703" cy="1582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85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3"/>
          <p:cNvSpPr txBox="1">
            <a:spLocks/>
          </p:cNvSpPr>
          <p:nvPr/>
        </p:nvSpPr>
        <p:spPr>
          <a:xfrm>
            <a:off x="628649" y="3651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813320" y="1690699"/>
            <a:ext cx="388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cs typeface="+mj-cs"/>
              </a:rPr>
              <a:t>Fast Fourier Transform</a:t>
            </a:r>
            <a:endParaRPr lang="th-TH" sz="2400" b="1" dirty="0">
              <a:solidFill>
                <a:schemeClr val="tx2"/>
              </a:solidFill>
              <a:latin typeface="+mj-lt"/>
              <a:cs typeface="+mj-cs"/>
            </a:endParaRPr>
          </a:p>
        </p:txBody>
      </p:sp>
      <p:grpSp>
        <p:nvGrpSpPr>
          <p:cNvPr id="16" name="กลุ่ม 15"/>
          <p:cNvGrpSpPr/>
          <p:nvPr/>
        </p:nvGrpSpPr>
        <p:grpSpPr>
          <a:xfrm>
            <a:off x="1078182" y="2390685"/>
            <a:ext cx="5732059" cy="1869743"/>
            <a:chOff x="1160060" y="3220872"/>
            <a:chExt cx="5732059" cy="1337480"/>
          </a:xfrm>
        </p:grpSpPr>
        <p:sp>
          <p:nvSpPr>
            <p:cNvPr id="15" name="สี่เหลี่ยมผืนผ้ามุมมน 14"/>
            <p:cNvSpPr/>
            <p:nvPr/>
          </p:nvSpPr>
          <p:spPr>
            <a:xfrm>
              <a:off x="1160060" y="3220872"/>
              <a:ext cx="5732059" cy="133748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กล่องข้อความ 7"/>
                <p:cNvSpPr txBox="1"/>
                <p:nvPr/>
              </p:nvSpPr>
              <p:spPr>
                <a:xfrm>
                  <a:off x="1460311" y="3411941"/>
                  <a:ext cx="5172501" cy="990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dirty="0"/>
                    <a:t>ทำด้วยวิธีปกติ มี </a:t>
                  </a:r>
                  <a:r>
                    <a:rPr lang="en-US" dirty="0"/>
                    <a:t>Complexity</a:t>
                  </a:r>
                  <a:r>
                    <a:rPr lang="th-TH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sz="2400" i="1" dirty="0"/>
                </a:p>
                <a:p>
                  <a:r>
                    <a:rPr lang="th-TH" dirty="0"/>
                    <a:t>หากใช้ </a:t>
                  </a:r>
                  <a:r>
                    <a:rPr lang="en-US" dirty="0"/>
                    <a:t>FFT </a:t>
                  </a:r>
                  <a:r>
                    <a:rPr lang="th-TH" dirty="0"/>
                    <a:t>จะลด </a:t>
                  </a:r>
                  <a:r>
                    <a:rPr lang="en-US" dirty="0"/>
                    <a:t>Complexity </a:t>
                  </a:r>
                  <a:r>
                    <a:rPr lang="th-TH" dirty="0"/>
                    <a:t>เป็น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  <a:p>
                  <a:r>
                    <a:rPr lang="en-US" sz="2400" dirty="0"/>
                    <a:t>(</a:t>
                  </a:r>
                  <a:r>
                    <a:rPr lang="th-TH" dirty="0"/>
                    <a:t>ลดเวลาในการทำงาน</a:t>
                  </a:r>
                  <a:r>
                    <a:rPr lang="en-US" sz="2400" dirty="0"/>
                    <a:t>)</a:t>
                  </a:r>
                  <a:endParaRPr lang="th-TH" sz="2400" dirty="0"/>
                </a:p>
              </p:txBody>
            </p:sp>
          </mc:Choice>
          <mc:Fallback xmlns="">
            <p:sp>
              <p:nvSpPr>
                <p:cNvPr id="8" name="กล่องข้อความ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0311" y="3411941"/>
                  <a:ext cx="5172501" cy="99072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356" t="-3965" b="-11454"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กลุ่ม 17"/>
          <p:cNvGrpSpPr/>
          <p:nvPr/>
        </p:nvGrpSpPr>
        <p:grpSpPr>
          <a:xfrm>
            <a:off x="813330" y="4444105"/>
            <a:ext cx="6360047" cy="1884334"/>
            <a:chOff x="813320" y="4444105"/>
            <a:chExt cx="6360047" cy="1884334"/>
          </a:xfrm>
        </p:grpSpPr>
        <p:sp>
          <p:nvSpPr>
            <p:cNvPr id="17" name="กล่องข้อความ 16"/>
            <p:cNvSpPr txBox="1"/>
            <p:nvPr/>
          </p:nvSpPr>
          <p:spPr>
            <a:xfrm>
              <a:off x="813320" y="5096302"/>
              <a:ext cx="3084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Cooley–Tukey algorithm</a:t>
              </a:r>
            </a:p>
          </p:txBody>
        </p:sp>
        <p:pic>
          <p:nvPicPr>
            <p:cNvPr id="14342" name="Picture 6" descr="John Tukey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284" y="4444105"/>
              <a:ext cx="1549083" cy="18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http://ethw.org/images/5/58/James_W._Cooley_352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839" y="4444106"/>
              <a:ext cx="1314322" cy="18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7929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3"/>
          <p:cNvSpPr txBox="1">
            <a:spLocks/>
          </p:cNvSpPr>
          <p:nvPr/>
        </p:nvSpPr>
        <p:spPr>
          <a:xfrm>
            <a:off x="628649" y="3651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813320" y="1856889"/>
            <a:ext cx="388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cs typeface="+mj-cs"/>
              </a:rPr>
              <a:t>Window Functions</a:t>
            </a:r>
            <a:endParaRPr lang="th-TH" sz="2400" b="1" dirty="0">
              <a:solidFill>
                <a:schemeClr val="tx2"/>
              </a:solidFill>
              <a:latin typeface="+mj-lt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r="60273"/>
          <a:stretch/>
        </p:blipFill>
        <p:spPr>
          <a:xfrm>
            <a:off x="813320" y="2940050"/>
            <a:ext cx="2357438" cy="190500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/>
          <a:srcRect l="46576"/>
          <a:stretch/>
        </p:blipFill>
        <p:spPr>
          <a:xfrm>
            <a:off x="4758220" y="2946400"/>
            <a:ext cx="3170237" cy="1905000"/>
          </a:xfrm>
          <a:prstGeom prst="rect">
            <a:avLst/>
          </a:prstGeom>
        </p:spPr>
      </p:pic>
      <p:sp>
        <p:nvSpPr>
          <p:cNvPr id="7" name="ลูกศรขวา 6"/>
          <p:cNvSpPr/>
          <p:nvPr/>
        </p:nvSpPr>
        <p:spPr>
          <a:xfrm>
            <a:off x="3356969" y="3597275"/>
            <a:ext cx="1215030" cy="60325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247910" y="2902745"/>
            <a:ext cx="853255" cy="1875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699325" y="2985295"/>
            <a:ext cx="773885" cy="1875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19" y="2498101"/>
            <a:ext cx="6971803" cy="2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578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3"/>
          <p:cNvSpPr txBox="1">
            <a:spLocks/>
          </p:cNvSpPr>
          <p:nvPr/>
        </p:nvSpPr>
        <p:spPr>
          <a:xfrm>
            <a:off x="628649" y="3651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813320" y="1690699"/>
            <a:ext cx="388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cs typeface="+mj-cs"/>
              </a:rPr>
              <a:t>K-Nearest Neighbors </a:t>
            </a:r>
            <a:endParaRPr lang="th-TH" sz="2400" b="1" dirty="0">
              <a:solidFill>
                <a:schemeClr val="tx2"/>
              </a:solidFill>
              <a:latin typeface="+mj-lt"/>
              <a:cs typeface="+mj-c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77" y="2428875"/>
            <a:ext cx="4231444" cy="3820994"/>
          </a:xfrm>
          <a:prstGeom prst="rect">
            <a:avLst/>
          </a:prstGeom>
        </p:spPr>
      </p:pic>
      <p:sp>
        <p:nvSpPr>
          <p:cNvPr id="7" name="วงรี 6"/>
          <p:cNvSpPr/>
          <p:nvPr/>
        </p:nvSpPr>
        <p:spPr>
          <a:xfrm>
            <a:off x="4694840" y="4552049"/>
            <a:ext cx="417497" cy="41749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วงรี 18"/>
          <p:cNvSpPr/>
          <p:nvPr/>
        </p:nvSpPr>
        <p:spPr>
          <a:xfrm>
            <a:off x="4981617" y="4106795"/>
            <a:ext cx="417497" cy="41749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วงรี 19"/>
          <p:cNvSpPr/>
          <p:nvPr/>
        </p:nvSpPr>
        <p:spPr>
          <a:xfrm>
            <a:off x="3718952" y="4388132"/>
            <a:ext cx="417497" cy="41749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วงรี 20"/>
          <p:cNvSpPr/>
          <p:nvPr/>
        </p:nvSpPr>
        <p:spPr>
          <a:xfrm>
            <a:off x="3092707" y="3834426"/>
            <a:ext cx="417497" cy="41749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วงรี 21"/>
          <p:cNvSpPr/>
          <p:nvPr/>
        </p:nvSpPr>
        <p:spPr>
          <a:xfrm>
            <a:off x="4630894" y="3062967"/>
            <a:ext cx="417497" cy="41749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1116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0" grpId="0" animBg="1"/>
      <p:bldP spid="21" grpId="0" animBg="1"/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ขั้นตอนการดำเนินงาน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สี่เหลี่ยมผืนผ้ามุมมน 4"/>
          <p:cNvSpPr/>
          <p:nvPr/>
        </p:nvSpPr>
        <p:spPr>
          <a:xfrm>
            <a:off x="2713038" y="1690699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ศึกษางานวิจัยและทฤษฏีที่เกี่ยวข้อง</a:t>
            </a:r>
          </a:p>
        </p:txBody>
      </p:sp>
      <p:sp>
        <p:nvSpPr>
          <p:cNvPr id="6" name="ลูกศรลง 5"/>
          <p:cNvSpPr/>
          <p:nvPr/>
        </p:nvSpPr>
        <p:spPr>
          <a:xfrm>
            <a:off x="4360872" y="2177204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2536127" y="2718636"/>
            <a:ext cx="4233672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เก็บรวบรวมข้อมูลที่จำเป็นสำหรับการประมวลผล</a:t>
            </a:r>
          </a:p>
        </p:txBody>
      </p:sp>
    </p:spTree>
    <p:extLst>
      <p:ext uri="{BB962C8B-B14F-4D97-AF65-F5344CB8AC3E}">
        <p14:creationId xmlns:p14="http://schemas.microsoft.com/office/powerpoint/2010/main" val="17144449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รวบรวมข้อมูลที่จำเป็นสำหรับการประมวลผล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กล่องข้อความ 1"/>
          <p:cNvSpPr txBox="1"/>
          <p:nvPr/>
        </p:nvSpPr>
        <p:spPr>
          <a:xfrm>
            <a:off x="889000" y="18034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เสียงเครื่องดนตรี </a:t>
            </a:r>
            <a:r>
              <a:rPr lang="en-US" dirty="0"/>
              <a:t>3 </a:t>
            </a:r>
            <a:r>
              <a:rPr lang="th-TH" dirty="0"/>
              <a:t>ชนิด ชนิดละ </a:t>
            </a:r>
            <a:r>
              <a:rPr lang="en-US" dirty="0"/>
              <a:t>50 </a:t>
            </a:r>
            <a:r>
              <a:rPr lang="th-TH" dirty="0"/>
              <a:t>เสียง </a:t>
            </a:r>
            <a:r>
              <a:rPr lang="en-US" dirty="0"/>
              <a:t>+ Noise </a:t>
            </a:r>
            <a:r>
              <a:rPr lang="th-TH" dirty="0"/>
              <a:t>อีก </a:t>
            </a:r>
            <a:r>
              <a:rPr lang="en-US" dirty="0"/>
              <a:t>10 </a:t>
            </a:r>
            <a:r>
              <a:rPr lang="th-TH" dirty="0"/>
              <a:t>เสียง</a:t>
            </a:r>
          </a:p>
        </p:txBody>
      </p:sp>
      <p:pic>
        <p:nvPicPr>
          <p:cNvPr id="1026" name="Picture 2" descr="http://www.pngmart.com/files/1/Piano-Icon-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825087"/>
            <a:ext cx="14478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harmamusic.com.fj/images/Acoustic%20Gui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711676" y="3125673"/>
            <a:ext cx="1695856" cy="6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rig04.deviantart.net/ce67/f/2014/151/7/1/violin_png_by_heemipetal2004-d7kips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08" y="2735262"/>
            <a:ext cx="126878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กล่องข้อความ 2"/>
          <p:cNvSpPr txBox="1"/>
          <p:nvPr/>
        </p:nvSpPr>
        <p:spPr>
          <a:xfrm>
            <a:off x="889010" y="4448920"/>
            <a:ext cx="762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ไฟล์นามสกุล </a:t>
            </a:r>
            <a:r>
              <a:rPr lang="en-US" sz="2400" dirty="0"/>
              <a:t>.wav </a:t>
            </a:r>
            <a:r>
              <a:rPr lang="th-TH" sz="2400" dirty="0"/>
              <a:t>และ ในหนึ่งไฟล์เป็นเสียงของเครื่องดนตรีชนิดใดชนิดหนึ่งเล่นโน้ตเดียว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5"/>
          <a:srcRect b="19925"/>
          <a:stretch/>
        </p:blipFill>
        <p:spPr>
          <a:xfrm>
            <a:off x="3873183" y="4951355"/>
            <a:ext cx="1143327" cy="130657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6"/>
          <a:srcRect b="12361"/>
          <a:stretch/>
        </p:blipFill>
        <p:spPr>
          <a:xfrm>
            <a:off x="1498600" y="4971400"/>
            <a:ext cx="1143000" cy="1362735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7"/>
          <a:srcRect b="13497"/>
          <a:stretch/>
        </p:blipFill>
        <p:spPr>
          <a:xfrm>
            <a:off x="6248073" y="4971391"/>
            <a:ext cx="1268780" cy="14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57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ขั้นตอนการดำเนินงาน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สี่เหลี่ยมผืนผ้ามุมมน 4"/>
          <p:cNvSpPr/>
          <p:nvPr/>
        </p:nvSpPr>
        <p:spPr>
          <a:xfrm>
            <a:off x="2713038" y="1690699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ศึกษางานวิจัยและทฤษฏีที่เกี่ยวข้อง</a:t>
            </a:r>
          </a:p>
        </p:txBody>
      </p:sp>
      <p:sp>
        <p:nvSpPr>
          <p:cNvPr id="6" name="ลูกศรลง 5"/>
          <p:cNvSpPr/>
          <p:nvPr/>
        </p:nvSpPr>
        <p:spPr>
          <a:xfrm>
            <a:off x="4360872" y="2177204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2536127" y="2718636"/>
            <a:ext cx="4233672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เก็บรวบรวมข้อมูลที่จำเป็นสำหรับการประมวลผล</a:t>
            </a:r>
          </a:p>
        </p:txBody>
      </p:sp>
      <p:sp>
        <p:nvSpPr>
          <p:cNvPr id="10" name="ลูกศรลง 9"/>
          <p:cNvSpPr/>
          <p:nvPr/>
        </p:nvSpPr>
        <p:spPr>
          <a:xfrm>
            <a:off x="4360872" y="3208516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2713038" y="3753323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ออกแบบและพัฒนาโปรแกรมคอมพิวเตอร์</a:t>
            </a:r>
          </a:p>
        </p:txBody>
      </p:sp>
    </p:spTree>
    <p:extLst>
      <p:ext uri="{BB962C8B-B14F-4D97-AF65-F5344CB8AC3E}">
        <p14:creationId xmlns:p14="http://schemas.microsoft.com/office/powerpoint/2010/main" val="31819944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พัฒนาโปรแกรมคอมพิวเตอร์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8" y="1690699"/>
            <a:ext cx="8326605" cy="47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18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ขั้นตอนการทำงาน</a:t>
            </a:r>
            <a:r>
              <a:rPr lang="th-TH" sz="2800" dirty="0" smtClean="0">
                <a:latin typeface="Sukhumvit Set" panose="02000506000000020004" pitchFamily="2" charset="-34"/>
                <a:cs typeface="Sukhumvit Set" panose="02000506000000020004" pitchFamily="2" charset="-34"/>
              </a:rPr>
              <a:t>ของการจำแนกเสียง</a:t>
            </a:r>
            <a:endParaRPr lang="th-TH" sz="28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8" name="กลุ่ม 37"/>
          <p:cNvGrpSpPr/>
          <p:nvPr/>
        </p:nvGrpSpPr>
        <p:grpSpPr>
          <a:xfrm>
            <a:off x="805218" y="1883348"/>
            <a:ext cx="3207224" cy="978008"/>
            <a:chOff x="805218" y="1883348"/>
            <a:chExt cx="3207224" cy="978008"/>
          </a:xfrm>
        </p:grpSpPr>
        <p:sp>
          <p:nvSpPr>
            <p:cNvPr id="3" name="สี่เหลี่ยมผืนผ้ามุมมน 2"/>
            <p:cNvSpPr/>
            <p:nvPr/>
          </p:nvSpPr>
          <p:spPr>
            <a:xfrm>
              <a:off x="805218" y="1883348"/>
              <a:ext cx="3207224" cy="978008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" name="กล่องข้อความ 1"/>
            <p:cNvSpPr txBox="1"/>
            <p:nvPr/>
          </p:nvSpPr>
          <p:spPr>
            <a:xfrm>
              <a:off x="1501689" y="2148541"/>
              <a:ext cx="239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 smtClean="0"/>
                <a:t>รับตัวแปรต้นและเสียง</a:t>
              </a:r>
              <a:endParaRPr lang="th-TH" sz="2400" dirty="0"/>
            </a:p>
          </p:txBody>
        </p:sp>
        <p:pic>
          <p:nvPicPr>
            <p:cNvPr id="5124" name="Picture 4" descr="http://iconizer.net/files/Token/orig/Soun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188" y="2023491"/>
              <a:ext cx="677839" cy="6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กลุ่ม 41"/>
          <p:cNvGrpSpPr/>
          <p:nvPr/>
        </p:nvGrpSpPr>
        <p:grpSpPr>
          <a:xfrm>
            <a:off x="4725703" y="2871920"/>
            <a:ext cx="3572136" cy="978008"/>
            <a:chOff x="4725703" y="2871920"/>
            <a:chExt cx="3572136" cy="978008"/>
          </a:xfrm>
        </p:grpSpPr>
        <p:sp>
          <p:nvSpPr>
            <p:cNvPr id="11" name="สี่เหลี่ยมผืนผ้ามุมมน 10"/>
            <p:cNvSpPr/>
            <p:nvPr/>
          </p:nvSpPr>
          <p:spPr>
            <a:xfrm>
              <a:off x="4725703" y="2871920"/>
              <a:ext cx="3572136" cy="978008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กล่องข้อความ 11"/>
            <p:cNvSpPr txBox="1"/>
            <p:nvPr/>
          </p:nvSpPr>
          <p:spPr>
            <a:xfrm>
              <a:off x="4725703" y="2930854"/>
              <a:ext cx="2988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/>
                <a:t>ดึงช่วงสั้นๆตรงกึ่งกลางเสียงออกมา </a:t>
              </a:r>
              <a:r>
                <a:rPr lang="en-US" sz="2400" dirty="0"/>
                <a:t>(</a:t>
              </a:r>
              <a:r>
                <a:rPr lang="th-TH" sz="2400" dirty="0"/>
                <a:t>ราวๆ </a:t>
              </a:r>
              <a:r>
                <a:rPr lang="en-US" sz="2400" dirty="0"/>
                <a:t>1 </a:t>
              </a:r>
              <a:r>
                <a:rPr lang="th-TH" sz="2400" dirty="0"/>
                <a:t>วินาที</a:t>
              </a:r>
              <a:r>
                <a:rPr lang="en-US" sz="2400" dirty="0"/>
                <a:t>)</a:t>
              </a:r>
              <a:endParaRPr lang="th-TH" sz="2400" dirty="0"/>
            </a:p>
          </p:txBody>
        </p:sp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256" y="3035084"/>
              <a:ext cx="622535" cy="622535"/>
            </a:xfrm>
            <a:prstGeom prst="rect">
              <a:avLst/>
            </a:prstGeom>
          </p:spPr>
        </p:pic>
      </p:grpSp>
      <p:cxnSp>
        <p:nvCxnSpPr>
          <p:cNvPr id="22" name="ลูกศรเชื่อมต่อแบบตรง 21"/>
          <p:cNvCxnSpPr/>
          <p:nvPr/>
        </p:nvCxnSpPr>
        <p:spPr>
          <a:xfrm flipH="1">
            <a:off x="2811439" y="3346351"/>
            <a:ext cx="1760562" cy="58155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1" name="กลุ่ม 40"/>
          <p:cNvGrpSpPr/>
          <p:nvPr/>
        </p:nvGrpSpPr>
        <p:grpSpPr>
          <a:xfrm>
            <a:off x="4951662" y="4978745"/>
            <a:ext cx="2988861" cy="978008"/>
            <a:chOff x="684211" y="4184380"/>
            <a:chExt cx="2988861" cy="978008"/>
          </a:xfrm>
        </p:grpSpPr>
        <p:sp>
          <p:nvSpPr>
            <p:cNvPr id="13" name="สี่เหลี่ยมผืนผ้ามุมมน 12"/>
            <p:cNvSpPr/>
            <p:nvPr/>
          </p:nvSpPr>
          <p:spPr>
            <a:xfrm>
              <a:off x="684211" y="4184380"/>
              <a:ext cx="2988861" cy="978008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กล่องข้อความ 13"/>
            <p:cNvSpPr txBox="1"/>
            <p:nvPr/>
          </p:nvSpPr>
          <p:spPr>
            <a:xfrm>
              <a:off x="684212" y="4243314"/>
              <a:ext cx="2988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/>
                <a:t>นำ </a:t>
              </a:r>
              <a:r>
                <a:rPr lang="en-US" sz="2400" dirty="0"/>
                <a:t>Window function </a:t>
              </a:r>
              <a:r>
                <a:rPr lang="th-TH" sz="2400" dirty="0"/>
                <a:t>ตามตัวแปรต้น มาคูณกับข้อมูลเสียง</a:t>
              </a:r>
            </a:p>
          </p:txBody>
        </p:sp>
      </p:grpSp>
      <p:cxnSp>
        <p:nvCxnSpPr>
          <p:cNvPr id="36" name="ลูกศรเชื่อมต่อแบบตรง 35"/>
          <p:cNvCxnSpPr>
            <a:stCxn id="14" idx="1"/>
          </p:cNvCxnSpPr>
          <p:nvPr/>
        </p:nvCxnSpPr>
        <p:spPr>
          <a:xfrm flipH="1">
            <a:off x="2959100" y="5453178"/>
            <a:ext cx="1992563" cy="1493722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/>
          <p:cNvCxnSpPr/>
          <p:nvPr/>
        </p:nvCxnSpPr>
        <p:spPr>
          <a:xfrm>
            <a:off x="4194412" y="2428875"/>
            <a:ext cx="2206388" cy="29368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กลุ่ม 25"/>
          <p:cNvGrpSpPr/>
          <p:nvPr/>
        </p:nvGrpSpPr>
        <p:grpSpPr>
          <a:xfrm>
            <a:off x="980211" y="4009171"/>
            <a:ext cx="2988861" cy="721223"/>
            <a:chOff x="684211" y="4184380"/>
            <a:chExt cx="2988861" cy="978008"/>
          </a:xfrm>
        </p:grpSpPr>
        <p:sp>
          <p:nvSpPr>
            <p:cNvPr id="27" name="สี่เหลี่ยมผืนผ้ามุมมน 26"/>
            <p:cNvSpPr/>
            <p:nvPr/>
          </p:nvSpPr>
          <p:spPr>
            <a:xfrm>
              <a:off x="684211" y="4184380"/>
              <a:ext cx="2988861" cy="978008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8" name="กล่องข้อความ 27"/>
            <p:cNvSpPr txBox="1"/>
            <p:nvPr/>
          </p:nvSpPr>
          <p:spPr>
            <a:xfrm>
              <a:off x="684212" y="4389892"/>
              <a:ext cx="298886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Normalize </a:t>
              </a:r>
              <a:r>
                <a:rPr lang="th-TH" sz="2400" dirty="0" smtClean="0"/>
                <a:t>เสียงที่รับเข้ามา</a:t>
              </a:r>
              <a:endParaRPr lang="th-TH" sz="2400" dirty="0"/>
            </a:p>
          </p:txBody>
        </p:sp>
      </p:grpSp>
      <p:cxnSp>
        <p:nvCxnSpPr>
          <p:cNvPr id="34" name="ลูกศรเชื่อมต่อแบบตรง 33"/>
          <p:cNvCxnSpPr>
            <a:stCxn id="27" idx="3"/>
          </p:cNvCxnSpPr>
          <p:nvPr/>
        </p:nvCxnSpPr>
        <p:spPr>
          <a:xfrm>
            <a:off x="3969072" y="4369783"/>
            <a:ext cx="1255328" cy="497459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6277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ลูกศรเชื่อมต่อแบบตรง 19"/>
          <p:cNvCxnSpPr/>
          <p:nvPr/>
        </p:nvCxnSpPr>
        <p:spPr>
          <a:xfrm flipH="1">
            <a:off x="2251881" y="-163773"/>
            <a:ext cx="1105468" cy="75062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0" name="กลุ่ม 49"/>
          <p:cNvGrpSpPr/>
          <p:nvPr/>
        </p:nvGrpSpPr>
        <p:grpSpPr>
          <a:xfrm>
            <a:off x="4657506" y="2509468"/>
            <a:ext cx="3875965" cy="885261"/>
            <a:chOff x="4790363" y="2531357"/>
            <a:chExt cx="3875965" cy="885261"/>
          </a:xfrm>
        </p:grpSpPr>
        <p:sp>
          <p:nvSpPr>
            <p:cNvPr id="29" name="สี่เหลี่ยมผืนผ้ามุมมน 28"/>
            <p:cNvSpPr/>
            <p:nvPr/>
          </p:nvSpPr>
          <p:spPr>
            <a:xfrm>
              <a:off x="4790364" y="2531357"/>
              <a:ext cx="3875964" cy="798698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0" name="กล่องข้อความ 29"/>
            <p:cNvSpPr txBox="1"/>
            <p:nvPr/>
          </p:nvSpPr>
          <p:spPr>
            <a:xfrm>
              <a:off x="4790363" y="2585621"/>
              <a:ext cx="3875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/>
                <a:t>ตัดข้อมูลให้เหลือเพียงช่วงความถี่ที่มนุษย์ได้ยิน</a:t>
              </a:r>
            </a:p>
            <a:p>
              <a:pPr algn="ctr"/>
              <a:r>
                <a:rPr lang="th-TH" sz="2400" dirty="0"/>
                <a:t>ประมาณ </a:t>
              </a:r>
              <a:r>
                <a:rPr lang="en-US" sz="2400" dirty="0"/>
                <a:t>20–20,000 Hz</a:t>
              </a:r>
              <a:endParaRPr lang="th-TH" sz="2400" dirty="0"/>
            </a:p>
          </p:txBody>
        </p:sp>
      </p:grpSp>
      <p:cxnSp>
        <p:nvCxnSpPr>
          <p:cNvPr id="32" name="ลูกศรเชื่อมต่อแบบตรง 31"/>
          <p:cNvCxnSpPr/>
          <p:nvPr/>
        </p:nvCxnSpPr>
        <p:spPr>
          <a:xfrm>
            <a:off x="4114155" y="1366197"/>
            <a:ext cx="2481333" cy="1020763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8" name="กลุ่ม 47"/>
          <p:cNvGrpSpPr/>
          <p:nvPr/>
        </p:nvGrpSpPr>
        <p:grpSpPr>
          <a:xfrm>
            <a:off x="4737684" y="4336471"/>
            <a:ext cx="3715608" cy="1162261"/>
            <a:chOff x="883687" y="3857463"/>
            <a:chExt cx="3715608" cy="1162261"/>
          </a:xfrm>
        </p:grpSpPr>
        <p:sp>
          <p:nvSpPr>
            <p:cNvPr id="33" name="สี่เหลี่ยมผืนผ้ามุมมน 32"/>
            <p:cNvSpPr/>
            <p:nvPr/>
          </p:nvSpPr>
          <p:spPr>
            <a:xfrm>
              <a:off x="887103" y="3857463"/>
              <a:ext cx="3712192" cy="1162261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4" name="กล่องข้อความ 33"/>
            <p:cNvSpPr txBox="1"/>
            <p:nvPr/>
          </p:nvSpPr>
          <p:spPr>
            <a:xfrm>
              <a:off x="883687" y="3911728"/>
              <a:ext cx="37156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200" dirty="0"/>
                <a:t>นำมาเทียบกับเสียงที่เก็บไว้</a:t>
              </a:r>
              <a:r>
                <a:rPr lang="th-TH" sz="2200" dirty="0" smtClean="0"/>
                <a:t>ในฐานข้อมูล เพื่อทำนายชนิด ของเครื่องดนตรี โดยวิธี </a:t>
              </a:r>
              <a:r>
                <a:rPr lang="en-US" sz="2200" dirty="0" smtClean="0"/>
                <a:t/>
              </a:r>
              <a:br>
                <a:rPr lang="en-US" sz="2200" dirty="0" smtClean="0"/>
              </a:br>
              <a:r>
                <a:rPr lang="en-US" sz="2200" dirty="0" smtClean="0"/>
                <a:t>KNN (k-nearest neighbors)</a:t>
              </a:r>
            </a:p>
          </p:txBody>
        </p:sp>
      </p:grpSp>
      <p:grpSp>
        <p:nvGrpSpPr>
          <p:cNvPr id="49" name="กลุ่ม 48"/>
          <p:cNvGrpSpPr/>
          <p:nvPr/>
        </p:nvGrpSpPr>
        <p:grpSpPr>
          <a:xfrm>
            <a:off x="920026" y="3653864"/>
            <a:ext cx="2848668" cy="854247"/>
            <a:chOff x="5038298" y="4910424"/>
            <a:chExt cx="2627659" cy="898795"/>
          </a:xfrm>
        </p:grpSpPr>
        <p:sp>
          <p:nvSpPr>
            <p:cNvPr id="37" name="สี่เหลี่ยมผืนผ้ามุมมน 36"/>
            <p:cNvSpPr/>
            <p:nvPr/>
          </p:nvSpPr>
          <p:spPr>
            <a:xfrm>
              <a:off x="5038298" y="4910424"/>
              <a:ext cx="2627659" cy="898795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21" name="รูปภาพ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046" y="5096413"/>
              <a:ext cx="526815" cy="526815"/>
            </a:xfrm>
            <a:prstGeom prst="rect">
              <a:avLst/>
            </a:prstGeom>
          </p:spPr>
        </p:pic>
        <p:sp>
          <p:nvSpPr>
            <p:cNvPr id="38" name="กล่องข้อความ 37"/>
            <p:cNvSpPr txBox="1"/>
            <p:nvPr/>
          </p:nvSpPr>
          <p:spPr>
            <a:xfrm>
              <a:off x="5126419" y="4944321"/>
              <a:ext cx="1965517" cy="74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 smtClean="0"/>
                <a:t>บันทึกข้อมูลที่ประมวลผลได้</a:t>
              </a:r>
            </a:p>
            <a:p>
              <a:r>
                <a:rPr lang="th-TH" sz="2000" dirty="0" smtClean="0"/>
                <a:t>เก็บไว้ในฐานข้อมูล</a:t>
              </a:r>
              <a:endParaRPr lang="en-US" sz="2000" dirty="0"/>
            </a:p>
          </p:txBody>
        </p:sp>
      </p:grpSp>
      <p:cxnSp>
        <p:nvCxnSpPr>
          <p:cNvPr id="39" name="ลูกศรเชื่อมต่อแบบตรง 38"/>
          <p:cNvCxnSpPr>
            <a:stCxn id="29" idx="1"/>
          </p:cNvCxnSpPr>
          <p:nvPr/>
        </p:nvCxnSpPr>
        <p:spPr>
          <a:xfrm flipH="1">
            <a:off x="2353594" y="2908817"/>
            <a:ext cx="2303913" cy="605624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2" name="กลุ่ม 51"/>
          <p:cNvGrpSpPr/>
          <p:nvPr/>
        </p:nvGrpSpPr>
        <p:grpSpPr>
          <a:xfrm>
            <a:off x="764766" y="5501782"/>
            <a:ext cx="3177655" cy="905656"/>
            <a:chOff x="1123663" y="5734559"/>
            <a:chExt cx="3177655" cy="905656"/>
          </a:xfrm>
        </p:grpSpPr>
        <p:sp>
          <p:nvSpPr>
            <p:cNvPr id="41" name="สี่เหลี่ยมผืนผ้ามุมมน 40"/>
            <p:cNvSpPr/>
            <p:nvPr/>
          </p:nvSpPr>
          <p:spPr>
            <a:xfrm>
              <a:off x="1123663" y="5734559"/>
              <a:ext cx="3177655" cy="898795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3" name="กล่องข้อความ 42"/>
            <p:cNvSpPr txBox="1"/>
            <p:nvPr/>
          </p:nvSpPr>
          <p:spPr>
            <a:xfrm>
              <a:off x="1123663" y="5809218"/>
              <a:ext cx="2440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 smtClean="0"/>
                <a:t>ส่งชนิดของเครื่องดนตรี</a:t>
              </a:r>
            </a:p>
            <a:p>
              <a:r>
                <a:rPr lang="th-TH" sz="2400" dirty="0" smtClean="0"/>
                <a:t>ที่ทำนายได้กลับไป</a:t>
              </a:r>
              <a:endParaRPr lang="th-TH" sz="2400" dirty="0"/>
            </a:p>
          </p:txBody>
        </p:sp>
        <p:pic>
          <p:nvPicPr>
            <p:cNvPr id="40" name="รูปภาพ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129" y="5868513"/>
              <a:ext cx="589296" cy="589296"/>
            </a:xfrm>
            <a:prstGeom prst="rect">
              <a:avLst/>
            </a:prstGeom>
          </p:spPr>
        </p:pic>
      </p:grpSp>
      <p:cxnSp>
        <p:nvCxnSpPr>
          <p:cNvPr id="45" name="ลูกศรเชื่อมต่อแบบตรง 44"/>
          <p:cNvCxnSpPr/>
          <p:nvPr/>
        </p:nvCxnSpPr>
        <p:spPr>
          <a:xfrm>
            <a:off x="6595488" y="3308166"/>
            <a:ext cx="0" cy="965677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4" name="กลุ่ม 23"/>
          <p:cNvGrpSpPr/>
          <p:nvPr/>
        </p:nvGrpSpPr>
        <p:grpSpPr>
          <a:xfrm>
            <a:off x="593033" y="669188"/>
            <a:ext cx="3521123" cy="1524303"/>
            <a:chOff x="887103" y="713930"/>
            <a:chExt cx="3521123" cy="1524303"/>
          </a:xfrm>
        </p:grpSpPr>
        <p:sp>
          <p:nvSpPr>
            <p:cNvPr id="25" name="สี่เหลี่ยมผืนผ้ามุมมน 24"/>
            <p:cNvSpPr/>
            <p:nvPr/>
          </p:nvSpPr>
          <p:spPr>
            <a:xfrm>
              <a:off x="887103" y="713930"/>
              <a:ext cx="3521123" cy="1524303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กล่องข้อความ 25"/>
            <p:cNvSpPr txBox="1"/>
            <p:nvPr/>
          </p:nvSpPr>
          <p:spPr>
            <a:xfrm>
              <a:off x="887103" y="762700"/>
              <a:ext cx="3521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/>
                <a:t>นำเสียงมาประมวลผลด้วย 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sz="2400" dirty="0"/>
                <a:t>Fast Fourier Transform (FFT)</a:t>
              </a:r>
              <a:endParaRPr lang="th-TH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สี่เหลี่ยมผืนผ้า 26"/>
                <p:cNvSpPr/>
                <p:nvPr/>
              </p:nvSpPr>
              <p:spPr>
                <a:xfrm>
                  <a:off x="1615042" y="1423668"/>
                  <a:ext cx="2065244" cy="7848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th-TH" sz="160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th-TH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th-TH" sz="1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th-TH" sz="16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th-TH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th-TH" sz="16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h-TH" sz="16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th-TH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h-TH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h-TH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th-TH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h-TH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th-TH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th-TH" sz="1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th-TH" sz="1600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th-TH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h-TH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th-TH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th-TH" sz="1600" dirty="0"/>
                </a:p>
              </p:txBody>
            </p:sp>
          </mc:Choice>
          <mc:Fallback xmlns="">
            <p:sp>
              <p:nvSpPr>
                <p:cNvPr id="16" name="สี่เหลี่ยมผืนผ้า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042" y="1423668"/>
                  <a:ext cx="2065244" cy="7848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ลูกศรเชื่อมต่อแบบตรง 46"/>
          <p:cNvCxnSpPr>
            <a:stCxn id="33" idx="1"/>
          </p:cNvCxnSpPr>
          <p:nvPr/>
        </p:nvCxnSpPr>
        <p:spPr>
          <a:xfrm flipH="1">
            <a:off x="2552700" y="4917602"/>
            <a:ext cx="2188400" cy="46719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กล่องข้อความ 12"/>
          <p:cNvSpPr txBox="1"/>
          <p:nvPr/>
        </p:nvSpPr>
        <p:spPr>
          <a:xfrm rot="20764279">
            <a:off x="2885277" y="2818395"/>
            <a:ext cx="1460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/>
              <a:t>กรณีเป็นการ </a:t>
            </a:r>
            <a:r>
              <a:rPr lang="en-US" sz="2000" dirty="0" smtClean="0"/>
              <a:t>Train</a:t>
            </a:r>
            <a:endParaRPr lang="th-TH" sz="2000" dirty="0"/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692900" y="3623452"/>
            <a:ext cx="149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/>
              <a:t>กรณีเป็นการ </a:t>
            </a:r>
            <a:r>
              <a:rPr lang="en-US" sz="2000" dirty="0" smtClean="0"/>
              <a:t>Test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74512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ขั้นตอนการดำเนินงาน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สี่เหลี่ยมผืนผ้ามุมมน 4"/>
          <p:cNvSpPr/>
          <p:nvPr/>
        </p:nvSpPr>
        <p:spPr>
          <a:xfrm>
            <a:off x="2713038" y="1690699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ศึกษางานวิจัยและทฤษฏีที่เกี่ยวข้อง</a:t>
            </a:r>
          </a:p>
        </p:txBody>
      </p:sp>
      <p:sp>
        <p:nvSpPr>
          <p:cNvPr id="6" name="ลูกศรลง 5"/>
          <p:cNvSpPr/>
          <p:nvPr/>
        </p:nvSpPr>
        <p:spPr>
          <a:xfrm>
            <a:off x="4360872" y="2177204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2536127" y="2718636"/>
            <a:ext cx="4233672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เก็บรวบรวมข้อมูลที่จำเป็นสำหรับการประมวลผล</a:t>
            </a:r>
          </a:p>
        </p:txBody>
      </p:sp>
      <p:sp>
        <p:nvSpPr>
          <p:cNvPr id="10" name="ลูกศรลง 9"/>
          <p:cNvSpPr/>
          <p:nvPr/>
        </p:nvSpPr>
        <p:spPr>
          <a:xfrm>
            <a:off x="4360872" y="3208516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2713038" y="3753323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ออกแบบและพัฒนาโปรแกรมคอมพิวเตอร์</a:t>
            </a:r>
          </a:p>
        </p:txBody>
      </p:sp>
      <p:sp>
        <p:nvSpPr>
          <p:cNvPr id="14" name="ลูกศรลง 13"/>
          <p:cNvSpPr/>
          <p:nvPr/>
        </p:nvSpPr>
        <p:spPr>
          <a:xfrm>
            <a:off x="4348172" y="4239828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มุมมน 14"/>
          <p:cNvSpPr/>
          <p:nvPr/>
        </p:nvSpPr>
        <p:spPr>
          <a:xfrm>
            <a:off x="2713038" y="4788010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ทดสอบ</a:t>
            </a:r>
            <a:r>
              <a:rPr lang="th-TH" sz="2400" dirty="0" smtClean="0">
                <a:solidFill>
                  <a:schemeClr val="tx1"/>
                </a:solidFill>
                <a:latin typeface="Quark" panose="02000000000000000000" pitchFamily="50" charset="-34"/>
              </a:rPr>
              <a:t>โปรแกรม</a:t>
            </a:r>
            <a:endParaRPr lang="th-TH" sz="2400" dirty="0">
              <a:solidFill>
                <a:schemeClr val="tx1"/>
              </a:solidFill>
              <a:latin typeface="Quark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96185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1297400" y="1847395"/>
            <a:ext cx="6167935" cy="2014829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นาย</a:t>
            </a:r>
            <a:r>
              <a:rPr lang="th-TH" dirty="0" err="1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เขม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รัฐ </a:t>
            </a:r>
            <a:r>
              <a:rPr lang="en-US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   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	</a:t>
            </a:r>
            <a:r>
              <a:rPr lang="th-TH" dirty="0" err="1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บุณ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ยะ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ผลึก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นาย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จิตรภาณุ 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	อัศว</a:t>
            </a:r>
            <a:r>
              <a:rPr lang="th-TH" dirty="0" err="1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พิชญ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โชติ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นาย</a:t>
            </a:r>
            <a:r>
              <a:rPr lang="th-TH" dirty="0" err="1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พุฒิพัฒน์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	สิริ</a:t>
            </a:r>
            <a:r>
              <a:rPr lang="th-TH" dirty="0" err="1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เศรษฐ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ภักดี</a:t>
            </a:r>
          </a:p>
          <a:p>
            <a:pPr marL="0" indent="0">
              <a:buSzPct val="100000"/>
              <a:buNone/>
            </a:pP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นักเรียนชั้นมัธยมศึกษาปีที่ </a:t>
            </a:r>
            <a:r>
              <a:rPr lang="en-US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6 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โรงเรียน</a:t>
            </a: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สามเสน</a:t>
            </a:r>
            <a:r>
              <a:rPr lang="th-TH" dirty="0" smtClean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วิทยาลัย</a:t>
            </a:r>
          </a:p>
        </p:txBody>
      </p:sp>
      <p:grpSp>
        <p:nvGrpSpPr>
          <p:cNvPr id="21" name="กลุ่ม 20"/>
          <p:cNvGrpSpPr/>
          <p:nvPr/>
        </p:nvGrpSpPr>
        <p:grpSpPr>
          <a:xfrm>
            <a:off x="833367" y="927872"/>
            <a:ext cx="3198774" cy="879468"/>
            <a:chOff x="833367" y="483372"/>
            <a:chExt cx="3198774" cy="879468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673" y="483372"/>
              <a:ext cx="879468" cy="879468"/>
            </a:xfrm>
            <a:prstGeom prst="rect">
              <a:avLst/>
            </a:prstGeom>
          </p:spPr>
        </p:pic>
        <p:sp>
          <p:nvSpPr>
            <p:cNvPr id="9" name="กล่องข้อความ 8"/>
            <p:cNvSpPr txBox="1"/>
            <p:nvPr/>
          </p:nvSpPr>
          <p:spPr>
            <a:xfrm>
              <a:off x="833367" y="709257"/>
              <a:ext cx="231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b="1" dirty="0">
                  <a:solidFill>
                    <a:srgbClr val="002060"/>
                  </a:solidFill>
                  <a:latin typeface="+mj-lt"/>
                  <a:cs typeface="+mj-cs"/>
                </a:rPr>
                <a:t>ผู้จัดทำโครงงาน</a:t>
              </a:r>
            </a:p>
          </p:txBody>
        </p:sp>
        <p:cxnSp>
          <p:nvCxnSpPr>
            <p:cNvPr id="13" name="ตัวเชื่อมต่อตรง 12"/>
            <p:cNvCxnSpPr/>
            <p:nvPr/>
          </p:nvCxnSpPr>
          <p:spPr>
            <a:xfrm>
              <a:off x="949372" y="1215494"/>
              <a:ext cx="2025840" cy="0"/>
            </a:xfrm>
            <a:prstGeom prst="line">
              <a:avLst/>
            </a:prstGeom>
            <a:ln w="38100">
              <a:solidFill>
                <a:schemeClr val="tx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ตัวแทนเนื้อหา 2"/>
          <p:cNvSpPr txBox="1">
            <a:spLocks/>
          </p:cNvSpPr>
          <p:nvPr/>
        </p:nvSpPr>
        <p:spPr>
          <a:xfrm>
            <a:off x="1297391" y="5010530"/>
            <a:ext cx="2365902" cy="639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th-TH" dirty="0">
                <a:solidFill>
                  <a:srgbClr val="002060"/>
                </a:solidFill>
                <a:latin typeface="TH Sarabun New" pitchFamily="34" charset="-34"/>
                <a:cs typeface="TH Sarabun New" pitchFamily="34" charset="-34"/>
              </a:rPr>
              <a:t>ครูอภินันท์ เงินมูล</a:t>
            </a:r>
          </a:p>
        </p:txBody>
      </p:sp>
      <p:grpSp>
        <p:nvGrpSpPr>
          <p:cNvPr id="29" name="กลุ่ม 28"/>
          <p:cNvGrpSpPr/>
          <p:nvPr/>
        </p:nvGrpSpPr>
        <p:grpSpPr>
          <a:xfrm>
            <a:off x="941735" y="4049614"/>
            <a:ext cx="3439622" cy="718065"/>
            <a:chOff x="949371" y="3605104"/>
            <a:chExt cx="3439622" cy="718065"/>
          </a:xfrm>
        </p:grpSpPr>
        <p:sp>
          <p:nvSpPr>
            <p:cNvPr id="20" name="กล่องข้อความ 19"/>
            <p:cNvSpPr txBox="1"/>
            <p:nvPr/>
          </p:nvSpPr>
          <p:spPr>
            <a:xfrm>
              <a:off x="949372" y="3753414"/>
              <a:ext cx="2838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b="1" dirty="0">
                  <a:solidFill>
                    <a:srgbClr val="002060"/>
                  </a:solidFill>
                  <a:latin typeface="TH Sarabun New" pitchFamily="34" charset="-34"/>
                  <a:cs typeface="+mj-cs"/>
                </a:rPr>
                <a:t>ครูที่ปรึกษาโครงงาน</a:t>
              </a:r>
            </a:p>
          </p:txBody>
        </p:sp>
        <p:pic>
          <p:nvPicPr>
            <p:cNvPr id="25" name="รูปภาพ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928" y="3605104"/>
              <a:ext cx="718065" cy="718065"/>
            </a:xfrm>
            <a:prstGeom prst="rect">
              <a:avLst/>
            </a:prstGeom>
          </p:spPr>
        </p:pic>
        <p:cxnSp>
          <p:nvCxnSpPr>
            <p:cNvPr id="26" name="ตัวเชื่อมต่อตรง 25"/>
            <p:cNvCxnSpPr/>
            <p:nvPr/>
          </p:nvCxnSpPr>
          <p:spPr>
            <a:xfrm flipV="1">
              <a:off x="949371" y="4245341"/>
              <a:ext cx="2603911" cy="1"/>
            </a:xfrm>
            <a:prstGeom prst="line">
              <a:avLst/>
            </a:prstGeom>
            <a:ln w="38100">
              <a:solidFill>
                <a:schemeClr val="tx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2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ทดสอบโปรแกรมโดยใช้ข้อมูลเสียงตัวอย่าง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แผนผังลำดับงาน: หลายเอกสาร 1"/>
          <p:cNvSpPr/>
          <p:nvPr/>
        </p:nvSpPr>
        <p:spPr>
          <a:xfrm>
            <a:off x="96520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แผนผังลำดับงาน: หลายเอกสาร 4"/>
          <p:cNvSpPr/>
          <p:nvPr/>
        </p:nvSpPr>
        <p:spPr>
          <a:xfrm>
            <a:off x="2447925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แผนผังลำดับงาน: หลายเอกสาร 5"/>
          <p:cNvSpPr/>
          <p:nvPr/>
        </p:nvSpPr>
        <p:spPr>
          <a:xfrm>
            <a:off x="393065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แผนผังลำดับงาน: หลายเอกสาร 6"/>
          <p:cNvSpPr/>
          <p:nvPr/>
        </p:nvSpPr>
        <p:spPr>
          <a:xfrm>
            <a:off x="5413375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ำดับงาน: หลายเอกสาร 8"/>
          <p:cNvSpPr/>
          <p:nvPr/>
        </p:nvSpPr>
        <p:spPr>
          <a:xfrm>
            <a:off x="689610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117785" y="2002418"/>
            <a:ext cx="266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/>
              <a:t>มี </a:t>
            </a:r>
            <a:r>
              <a:rPr lang="en-US" sz="3600" dirty="0" smtClean="0"/>
              <a:t>Test case 5 </a:t>
            </a:r>
            <a:r>
              <a:rPr lang="th-TH" sz="3600" dirty="0" smtClean="0"/>
              <a:t>กลุ่ม</a:t>
            </a:r>
            <a:endParaRPr lang="th-TH" sz="3600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1079500" y="3131860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1</a:t>
            </a:r>
            <a:endParaRPr lang="th-TH" b="1" dirty="0"/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2505075" y="31556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2</a:t>
            </a:r>
            <a:endParaRPr lang="th-TH" b="1" dirty="0"/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3991200" y="31556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/>
              <a:t>3</a:t>
            </a:r>
            <a:endParaRPr lang="th-TH" b="1" dirty="0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477325" y="31937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4</a:t>
            </a:r>
            <a:endParaRPr lang="th-TH" b="1" dirty="0"/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963450" y="31937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5</a:t>
            </a:r>
            <a:endParaRPr lang="th-TH" b="1" dirty="0"/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816607" y="4311411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ไม่มี </a:t>
            </a:r>
            <a:r>
              <a:rPr lang="en-US" dirty="0" smtClean="0"/>
              <a:t>Noise</a:t>
            </a:r>
            <a:endParaRPr lang="th-TH" dirty="0"/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2312662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10%</a:t>
            </a:r>
            <a:endParaRPr lang="th-TH" dirty="0"/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3759804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25%</a:t>
            </a:r>
            <a:endParaRPr lang="th-TH" dirty="0"/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5242529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/>
              <a:t>5</a:t>
            </a:r>
            <a:r>
              <a:rPr lang="en-US" dirty="0" smtClean="0"/>
              <a:t>0%</a:t>
            </a:r>
            <a:endParaRPr lang="th-TH" dirty="0"/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6785516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75%</a:t>
            </a:r>
            <a:endParaRPr lang="th-TH" dirty="0"/>
          </a:p>
        </p:txBody>
      </p:sp>
      <p:sp>
        <p:nvSpPr>
          <p:cNvPr id="20" name="แผนผังลำดับงาน: เอกสาร 19"/>
          <p:cNvSpPr/>
          <p:nvPr/>
        </p:nvSpPr>
        <p:spPr>
          <a:xfrm>
            <a:off x="783177" y="5365677"/>
            <a:ext cx="622300" cy="3683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ำดับงาน: เอกสาร 20"/>
          <p:cNvSpPr/>
          <p:nvPr/>
        </p:nvSpPr>
        <p:spPr>
          <a:xfrm>
            <a:off x="1547156" y="5365677"/>
            <a:ext cx="622300" cy="3683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แผนผังลำดับงาน: เอกสาร 21"/>
          <p:cNvSpPr/>
          <p:nvPr/>
        </p:nvSpPr>
        <p:spPr>
          <a:xfrm>
            <a:off x="2311135" y="5365677"/>
            <a:ext cx="622300" cy="3683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แผนผังลำดับงาน: เอกสาร 22"/>
          <p:cNvSpPr/>
          <p:nvPr/>
        </p:nvSpPr>
        <p:spPr>
          <a:xfrm>
            <a:off x="3075114" y="5365677"/>
            <a:ext cx="622300" cy="3683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1188381" y="5924477"/>
            <a:ext cx="2519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กลุ่มหนึ่งมี </a:t>
            </a:r>
            <a:r>
              <a:rPr lang="en-US" dirty="0" smtClean="0"/>
              <a:t>4 Test case</a:t>
            </a:r>
            <a:endParaRPr lang="th-TH" dirty="0"/>
          </a:p>
        </p:txBody>
      </p:sp>
      <p:sp>
        <p:nvSpPr>
          <p:cNvPr id="26" name="วงเล็บปีกกาซ้าย 25"/>
          <p:cNvSpPr/>
          <p:nvPr/>
        </p:nvSpPr>
        <p:spPr>
          <a:xfrm rot="5400000">
            <a:off x="2007646" y="3669578"/>
            <a:ext cx="459552" cy="2789664"/>
          </a:xfrm>
          <a:prstGeom prst="leftBrace">
            <a:avLst>
              <a:gd name="adj1" fmla="val 56418"/>
              <a:gd name="adj2" fmla="val 81412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วงรี 27"/>
          <p:cNvSpPr/>
          <p:nvPr/>
        </p:nvSpPr>
        <p:spPr>
          <a:xfrm>
            <a:off x="4884641" y="5972879"/>
            <a:ext cx="1578342" cy="749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Test</a:t>
            </a:r>
            <a:br>
              <a:rPr lang="en-US" b="1" dirty="0" smtClean="0">
                <a:solidFill>
                  <a:sysClr val="windowText" lastClr="000000"/>
                </a:solidFill>
              </a:rPr>
            </a:br>
            <a:r>
              <a:rPr lang="en-US" dirty="0" smtClean="0">
                <a:solidFill>
                  <a:sysClr val="windowText" lastClr="000000"/>
                </a:solidFill>
              </a:rPr>
              <a:t>75 </a:t>
            </a:r>
            <a:r>
              <a:rPr lang="th-TH" dirty="0" smtClean="0">
                <a:solidFill>
                  <a:sysClr val="windowText" lastClr="000000"/>
                </a:solidFill>
              </a:rPr>
              <a:t>เสียง</a:t>
            </a:r>
            <a:endParaRPr lang="th-TH" dirty="0">
              <a:solidFill>
                <a:sysClr val="windowText" lastClr="000000"/>
              </a:solidFill>
            </a:endParaRPr>
          </a:p>
        </p:txBody>
      </p:sp>
      <p:sp>
        <p:nvSpPr>
          <p:cNvPr id="29" name="วงรี 28"/>
          <p:cNvSpPr/>
          <p:nvPr/>
        </p:nvSpPr>
        <p:spPr>
          <a:xfrm>
            <a:off x="4884641" y="4935408"/>
            <a:ext cx="1578342" cy="749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Train</a:t>
            </a:r>
            <a:br>
              <a:rPr lang="en-US" b="1" dirty="0" smtClean="0">
                <a:solidFill>
                  <a:sysClr val="windowText" lastClr="000000"/>
                </a:solidFill>
              </a:rPr>
            </a:br>
            <a:r>
              <a:rPr lang="en-US" dirty="0" smtClean="0">
                <a:solidFill>
                  <a:sysClr val="windowText" lastClr="000000"/>
                </a:solidFill>
              </a:rPr>
              <a:t>75 </a:t>
            </a:r>
            <a:r>
              <a:rPr lang="th-TH" dirty="0" smtClean="0">
                <a:solidFill>
                  <a:sysClr val="windowText" lastClr="000000"/>
                </a:solidFill>
              </a:rPr>
              <a:t>เสียง</a:t>
            </a:r>
            <a:endParaRPr lang="th-TH" dirty="0">
              <a:solidFill>
                <a:sysClr val="windowText" lastClr="000000"/>
              </a:solidFill>
            </a:endParaRPr>
          </a:p>
        </p:txBody>
      </p:sp>
      <p:sp>
        <p:nvSpPr>
          <p:cNvPr id="32" name="วงเล็บปีกกาซ้าย 31"/>
          <p:cNvSpPr/>
          <p:nvPr/>
        </p:nvSpPr>
        <p:spPr>
          <a:xfrm>
            <a:off x="4185822" y="4935408"/>
            <a:ext cx="360778" cy="1681292"/>
          </a:xfrm>
          <a:prstGeom prst="leftBrace">
            <a:avLst>
              <a:gd name="adj1" fmla="val 84822"/>
              <a:gd name="adj2" fmla="val 36403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กล่องข้อความ 32"/>
          <p:cNvSpPr txBox="1"/>
          <p:nvPr/>
        </p:nvSpPr>
        <p:spPr>
          <a:xfrm>
            <a:off x="6557849" y="5064410"/>
            <a:ext cx="163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ไม่มี </a:t>
            </a:r>
            <a:r>
              <a:rPr lang="en-US" dirty="0" smtClean="0"/>
              <a:t>Noise</a:t>
            </a:r>
            <a:endParaRPr lang="th-TH" dirty="0"/>
          </a:p>
        </p:txBody>
      </p:sp>
      <p:sp>
        <p:nvSpPr>
          <p:cNvPr id="34" name="กล่องข้อความ 33"/>
          <p:cNvSpPr txBox="1"/>
          <p:nvPr/>
        </p:nvSpPr>
        <p:spPr>
          <a:xfrm>
            <a:off x="6509653" y="6124019"/>
            <a:ext cx="163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มี </a:t>
            </a:r>
            <a:r>
              <a:rPr lang="en-US" dirty="0" smtClean="0"/>
              <a:t>Noise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85333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6" grpId="0" animBg="1"/>
      <p:bldP spid="28" grpId="0" animBg="1"/>
      <p:bldP spid="29" grpId="0" animBg="1"/>
      <p:bldP spid="32" grpId="0" animBg="1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ทดสอบโปรแกรมโดยใช้ข้อมูลเสียงตัวอย่าง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แผนผังลำดับงาน: หลายเอกสาร 1"/>
          <p:cNvSpPr/>
          <p:nvPr/>
        </p:nvSpPr>
        <p:spPr>
          <a:xfrm>
            <a:off x="96520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แผนผังลำดับงาน: หลายเอกสาร 4"/>
          <p:cNvSpPr/>
          <p:nvPr/>
        </p:nvSpPr>
        <p:spPr>
          <a:xfrm>
            <a:off x="2447925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แผนผังลำดับงาน: หลายเอกสาร 5"/>
          <p:cNvSpPr/>
          <p:nvPr/>
        </p:nvSpPr>
        <p:spPr>
          <a:xfrm>
            <a:off x="393065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แผนผังลำดับงาน: หลายเอกสาร 6"/>
          <p:cNvSpPr/>
          <p:nvPr/>
        </p:nvSpPr>
        <p:spPr>
          <a:xfrm>
            <a:off x="5413375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ำดับงาน: หลายเอกสาร 8"/>
          <p:cNvSpPr/>
          <p:nvPr/>
        </p:nvSpPr>
        <p:spPr>
          <a:xfrm>
            <a:off x="6896100" y="3606800"/>
            <a:ext cx="977900" cy="699704"/>
          </a:xfrm>
          <a:prstGeom prst="flowChartMulti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117785" y="2002418"/>
            <a:ext cx="266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/>
              <a:t>มี </a:t>
            </a:r>
            <a:r>
              <a:rPr lang="en-US" sz="3600" dirty="0" smtClean="0"/>
              <a:t>Test case 5 </a:t>
            </a:r>
            <a:r>
              <a:rPr lang="th-TH" sz="3600" dirty="0" smtClean="0"/>
              <a:t>กลุ่ม</a:t>
            </a:r>
            <a:endParaRPr lang="th-TH" sz="3600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1079500" y="3131860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1</a:t>
            </a:r>
            <a:endParaRPr lang="th-TH" b="1" dirty="0"/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2505075" y="31556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2</a:t>
            </a:r>
            <a:endParaRPr lang="th-TH" b="1" dirty="0"/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3991200" y="31556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/>
              <a:t>3</a:t>
            </a:r>
            <a:endParaRPr lang="th-TH" b="1" dirty="0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477325" y="31937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4</a:t>
            </a:r>
            <a:endParaRPr lang="th-TH" b="1" dirty="0"/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963450" y="319376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/>
              <a:t>กลุ่มที่ </a:t>
            </a:r>
            <a:r>
              <a:rPr lang="en-US" b="1" dirty="0" smtClean="0"/>
              <a:t>5</a:t>
            </a:r>
            <a:endParaRPr lang="th-TH" b="1" dirty="0"/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816607" y="4311411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ไม่มี </a:t>
            </a:r>
            <a:r>
              <a:rPr lang="en-US" dirty="0" smtClean="0"/>
              <a:t>Noise</a:t>
            </a:r>
            <a:endParaRPr lang="th-TH" dirty="0"/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2312662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10%</a:t>
            </a:r>
            <a:endParaRPr lang="th-TH" dirty="0"/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3759804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25%</a:t>
            </a:r>
            <a:endParaRPr lang="th-TH" dirty="0"/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5242529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/>
              <a:t>5</a:t>
            </a:r>
            <a:r>
              <a:rPr lang="en-US" dirty="0" smtClean="0"/>
              <a:t>0%</a:t>
            </a:r>
            <a:endParaRPr lang="th-TH" dirty="0"/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6785516" y="4359346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r>
              <a:rPr lang="th-TH" dirty="0" smtClean="0"/>
              <a:t> </a:t>
            </a:r>
            <a:r>
              <a:rPr lang="en-US" dirty="0" smtClean="0"/>
              <a:t>75%</a:t>
            </a:r>
            <a:endParaRPr lang="th-TH" dirty="0"/>
          </a:p>
        </p:txBody>
      </p:sp>
      <p:pic>
        <p:nvPicPr>
          <p:cNvPr id="25" name="guitar-6-N7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80250" y="4834631"/>
            <a:ext cx="609600" cy="609600"/>
          </a:xfrm>
          <a:prstGeom prst="rect">
            <a:avLst/>
          </a:prstGeom>
        </p:spPr>
      </p:pic>
      <p:pic>
        <p:nvPicPr>
          <p:cNvPr id="27" name="guitar-5-N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32075" y="4790502"/>
            <a:ext cx="609600" cy="609600"/>
          </a:xfrm>
          <a:prstGeom prst="rect">
            <a:avLst/>
          </a:prstGeom>
        </p:spPr>
      </p:pic>
      <p:pic>
        <p:nvPicPr>
          <p:cNvPr id="30" name="piano-10-N5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33108" y="4841302"/>
            <a:ext cx="609600" cy="609600"/>
          </a:xfrm>
          <a:prstGeom prst="rect">
            <a:avLst/>
          </a:prstGeom>
        </p:spPr>
      </p:pic>
      <p:pic>
        <p:nvPicPr>
          <p:cNvPr id="31" name="piano-10-N25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14800" y="4882566"/>
            <a:ext cx="609600" cy="609600"/>
          </a:xfrm>
          <a:prstGeom prst="rect">
            <a:avLst/>
          </a:prstGeom>
        </p:spPr>
      </p:pic>
      <p:pic>
        <p:nvPicPr>
          <p:cNvPr id="35" name="violin-47-N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4737" y="48346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832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0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7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7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9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ทดสอบโปรแกรมโดยใช้ข้อมูลเสียงตัวอย่าง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แผนผังลำดับงาน: เอกสาร 25"/>
          <p:cNvSpPr/>
          <p:nvPr/>
        </p:nvSpPr>
        <p:spPr>
          <a:xfrm>
            <a:off x="3956480" y="1690699"/>
            <a:ext cx="783363" cy="46362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3212273" y="2154322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ทำการทดลอง </a:t>
            </a:r>
            <a:r>
              <a:rPr lang="en-US" dirty="0" smtClean="0"/>
              <a:t>60 </a:t>
            </a:r>
            <a:r>
              <a:rPr lang="th-TH" dirty="0" smtClean="0"/>
              <a:t>ครั้ง</a:t>
            </a:r>
            <a:endParaRPr lang="th-TH" dirty="0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525461" y="3141165"/>
            <a:ext cx="764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215">
              <a:spcAft>
                <a:spcPts val="0"/>
              </a:spcAft>
            </a:pPr>
            <a:r>
              <a:rPr lang="en-US" b="1" dirty="0" smtClean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	Window </a:t>
            </a:r>
            <a:r>
              <a:rPr lang="en-US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function: 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Rectangular window, Triangular window, </a:t>
            </a:r>
            <a:r>
              <a:rPr lang="en-US" dirty="0" err="1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Hanning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lang="en-US" dirty="0" smtClean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window, Hamming 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window, Blackman-Harris window, Flat top window</a:t>
            </a:r>
            <a:endParaRPr lang="en-US" sz="2000" dirty="0">
              <a:latin typeface="Liberation Serif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>
              <a:spcAft>
                <a:spcPts val="0"/>
              </a:spcAft>
            </a:pPr>
            <a:r>
              <a:rPr lang="en-US" b="1" dirty="0" smtClean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	Distance </a:t>
            </a:r>
            <a:r>
              <a:rPr lang="en-US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function</a:t>
            </a:r>
            <a:r>
              <a:rPr lang="th-TH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:</a:t>
            </a:r>
            <a:r>
              <a:rPr lang="th-TH" dirty="0">
                <a:latin typeface="Liberation Serif"/>
                <a:ea typeface="SimSun" panose="02010600030101010101" pitchFamily="2" charset="-122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Euclidean Distance, Manhattan Distance</a:t>
            </a:r>
            <a:endParaRPr lang="en-US" sz="2000" dirty="0">
              <a:latin typeface="Liberation Serif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>
              <a:spcAft>
                <a:spcPts val="0"/>
              </a:spcAft>
            </a:pPr>
            <a:r>
              <a:rPr lang="en-US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	</a:t>
            </a:r>
            <a:r>
              <a:rPr lang="th-TH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ค่าคงที่ </a:t>
            </a:r>
            <a:r>
              <a:rPr lang="en-US" b="1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k :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  <a:cs typeface="Angsana New" panose="02020603050405020304" pitchFamily="18" charset="-34"/>
              </a:rPr>
              <a:t> 1, 2, 3, 4, 5</a:t>
            </a:r>
            <a:endParaRPr lang="en-US" sz="2000" dirty="0">
              <a:effectLst/>
              <a:latin typeface="Liberation Serif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3478371" y="2509243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th-TH" sz="2000" dirty="0" smtClean="0"/>
              <a:t>ทำทุกคู่ของตัวแปรต้น</a:t>
            </a:r>
            <a:r>
              <a:rPr lang="en-US" sz="2000" dirty="0" smtClean="0"/>
              <a:t>)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8522744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ทดสอบโปรแกรมโดยใช้ข้อมูลเสียงตัวอย่าง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กระป๋อง 1"/>
          <p:cNvSpPr/>
          <p:nvPr/>
        </p:nvSpPr>
        <p:spPr>
          <a:xfrm>
            <a:off x="1244600" y="2722563"/>
            <a:ext cx="1193800" cy="12573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/>
              <a:t>การทดลอง </a:t>
            </a:r>
            <a:r>
              <a:rPr lang="en-US" sz="2400" dirty="0" smtClean="0"/>
              <a:t>1 </a:t>
            </a:r>
            <a:r>
              <a:rPr lang="th-TH" sz="2400" dirty="0" smtClean="0"/>
              <a:t>ครั้ง</a:t>
            </a:r>
            <a:endParaRPr lang="th-TH" sz="2400" dirty="0"/>
          </a:p>
        </p:txBody>
      </p:sp>
      <p:sp>
        <p:nvSpPr>
          <p:cNvPr id="3" name="ลูกศรขวา 2"/>
          <p:cNvSpPr/>
          <p:nvPr/>
        </p:nvSpPr>
        <p:spPr>
          <a:xfrm>
            <a:off x="2705100" y="3187700"/>
            <a:ext cx="774700" cy="3429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632200" y="2997200"/>
            <a:ext cx="1676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 75 </a:t>
            </a:r>
            <a:r>
              <a:rPr lang="th-TH" dirty="0" smtClean="0"/>
              <a:t>เสียง</a:t>
            </a:r>
            <a:endParaRPr lang="th-TH" dirty="0"/>
          </a:p>
        </p:txBody>
      </p:sp>
      <p:sp>
        <p:nvSpPr>
          <p:cNvPr id="12" name="ลูกศรขวา 11"/>
          <p:cNvSpPr/>
          <p:nvPr/>
        </p:nvSpPr>
        <p:spPr>
          <a:xfrm>
            <a:off x="5518150" y="3187700"/>
            <a:ext cx="774700" cy="3429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502400" y="2997200"/>
            <a:ext cx="1676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 75 </a:t>
            </a:r>
            <a:r>
              <a:rPr lang="th-TH" dirty="0" smtClean="0"/>
              <a:t>เสียง</a:t>
            </a:r>
            <a:endParaRPr lang="th-TH" dirty="0"/>
          </a:p>
        </p:txBody>
      </p:sp>
      <p:sp>
        <p:nvSpPr>
          <p:cNvPr id="6" name="วงรี 5"/>
          <p:cNvSpPr/>
          <p:nvPr/>
        </p:nvSpPr>
        <p:spPr>
          <a:xfrm>
            <a:off x="3511549" y="4443401"/>
            <a:ext cx="1600200" cy="584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คิด </a:t>
            </a:r>
            <a:r>
              <a:rPr lang="en-US" dirty="0" smtClean="0"/>
              <a:t>% </a:t>
            </a:r>
            <a:r>
              <a:rPr lang="th-TH" dirty="0" smtClean="0"/>
              <a:t>ถูก</a:t>
            </a:r>
            <a:endParaRPr lang="th-TH" dirty="0"/>
          </a:p>
        </p:txBody>
      </p:sp>
      <p:sp>
        <p:nvSpPr>
          <p:cNvPr id="15" name="วงรี 14"/>
          <p:cNvSpPr/>
          <p:nvPr/>
        </p:nvSpPr>
        <p:spPr>
          <a:xfrm>
            <a:off x="7302500" y="4443401"/>
            <a:ext cx="1600200" cy="584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คิด</a:t>
            </a:r>
            <a:r>
              <a:rPr lang="en-US" dirty="0" smtClean="0"/>
              <a:t> %Tie</a:t>
            </a:r>
            <a:endParaRPr lang="th-TH" dirty="0"/>
          </a:p>
        </p:txBody>
      </p:sp>
      <p:sp>
        <p:nvSpPr>
          <p:cNvPr id="16" name="วงรี 15"/>
          <p:cNvSpPr/>
          <p:nvPr/>
        </p:nvSpPr>
        <p:spPr>
          <a:xfrm>
            <a:off x="5454650" y="5426064"/>
            <a:ext cx="2476500" cy="584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Confusion Matrix</a:t>
            </a:r>
            <a:endParaRPr lang="th-TH" sz="2400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>
            <a:off x="7029450" y="3844931"/>
            <a:ext cx="615950" cy="598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 flipH="1">
            <a:off x="6692900" y="3844931"/>
            <a:ext cx="336550" cy="1463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 flipH="1">
            <a:off x="4711700" y="3829848"/>
            <a:ext cx="2317750" cy="613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36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 animBg="1"/>
      <p:bldP spid="13" grpId="0" animBg="1"/>
      <p:bldP spid="6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ขั้นตอนการดำเนินงาน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สี่เหลี่ยมผืนผ้ามุมมน 4"/>
          <p:cNvSpPr/>
          <p:nvPr/>
        </p:nvSpPr>
        <p:spPr>
          <a:xfrm>
            <a:off x="2713038" y="1690699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ศึกษางานวิจัยและทฤษฏีที่เกี่ยวข้อง</a:t>
            </a:r>
          </a:p>
        </p:txBody>
      </p:sp>
      <p:sp>
        <p:nvSpPr>
          <p:cNvPr id="6" name="ลูกศรลง 5"/>
          <p:cNvSpPr/>
          <p:nvPr/>
        </p:nvSpPr>
        <p:spPr>
          <a:xfrm>
            <a:off x="4360872" y="2177204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2536127" y="2718636"/>
            <a:ext cx="4233672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เก็บรวบรวมข้อมูลที่จำเป็นสำหรับการประมวลผล</a:t>
            </a:r>
          </a:p>
        </p:txBody>
      </p:sp>
      <p:sp>
        <p:nvSpPr>
          <p:cNvPr id="10" name="ลูกศรลง 9"/>
          <p:cNvSpPr/>
          <p:nvPr/>
        </p:nvSpPr>
        <p:spPr>
          <a:xfrm>
            <a:off x="4360872" y="3208516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มุมมน 12"/>
          <p:cNvSpPr/>
          <p:nvPr/>
        </p:nvSpPr>
        <p:spPr>
          <a:xfrm>
            <a:off x="2713038" y="3753323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ออกแบบและพัฒนาโปรแกรมคอมพิวเตอร์</a:t>
            </a:r>
          </a:p>
        </p:txBody>
      </p:sp>
      <p:sp>
        <p:nvSpPr>
          <p:cNvPr id="14" name="ลูกศรลง 13"/>
          <p:cNvSpPr/>
          <p:nvPr/>
        </p:nvSpPr>
        <p:spPr>
          <a:xfrm>
            <a:off x="4348172" y="4239828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มุมมน 14"/>
          <p:cNvSpPr/>
          <p:nvPr/>
        </p:nvSpPr>
        <p:spPr>
          <a:xfrm>
            <a:off x="2713038" y="4788010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Quark" panose="02000000000000000000" pitchFamily="50" charset="-34"/>
              </a:rPr>
              <a:t>ทดสอบ</a:t>
            </a:r>
            <a:r>
              <a:rPr lang="th-TH" sz="2400" dirty="0" smtClean="0">
                <a:solidFill>
                  <a:schemeClr val="tx1"/>
                </a:solidFill>
                <a:latin typeface="Quark" panose="02000000000000000000" pitchFamily="50" charset="-34"/>
              </a:rPr>
              <a:t>โปรแกรม</a:t>
            </a:r>
            <a:endParaRPr lang="th-TH" sz="2400" dirty="0">
              <a:solidFill>
                <a:schemeClr val="tx1"/>
              </a:solidFill>
              <a:latin typeface="Quark" panose="02000000000000000000" pitchFamily="50" charset="-34"/>
            </a:endParaRPr>
          </a:p>
        </p:txBody>
      </p:sp>
      <p:sp>
        <p:nvSpPr>
          <p:cNvPr id="11" name="ลูกศรลง 10"/>
          <p:cNvSpPr/>
          <p:nvPr/>
        </p:nvSpPr>
        <p:spPr>
          <a:xfrm>
            <a:off x="4348172" y="5276203"/>
            <a:ext cx="447675" cy="496105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th-TH" sz="2100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2713038" y="5822697"/>
            <a:ext cx="3879850" cy="4416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dirty="0">
                <a:solidFill>
                  <a:schemeClr val="tx1"/>
                </a:solidFill>
                <a:latin typeface="Quark" panose="02000000000000000000" pitchFamily="50" charset="-34"/>
              </a:rPr>
              <a:t>สรุปและอภิปรายผล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26038938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 smtClean="0">
                <a:latin typeface="Sukhumvit Set" panose="02000506000000020004" pitchFamily="2" charset="-34"/>
                <a:cs typeface="Sukhumvit Set" panose="02000506000000020004" pitchFamily="2" charset="-34"/>
              </a:rPr>
              <a:t>สรุปและอภิปรายผล</a:t>
            </a:r>
            <a:endParaRPr lang="th-TH" sz="36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รูปภาพ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7067"/>
            <a:ext cx="8234477" cy="1107913"/>
          </a:xfrm>
          <a:prstGeom prst="rect">
            <a:avLst/>
          </a:prstGeom>
        </p:spPr>
      </p:pic>
      <p:sp>
        <p:nvSpPr>
          <p:cNvPr id="28" name="กล่องข้อความ 27"/>
          <p:cNvSpPr txBox="1"/>
          <p:nvPr/>
        </p:nvSpPr>
        <p:spPr>
          <a:xfrm>
            <a:off x="1003300" y="2425700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th-TH" dirty="0" smtClean="0"/>
              <a:t>ค่าเฉลี่ย </a:t>
            </a:r>
            <a:r>
              <a:rPr lang="en-US" dirty="0" smtClean="0"/>
              <a:t>% </a:t>
            </a:r>
            <a:r>
              <a:rPr lang="th-TH" dirty="0" smtClean="0"/>
              <a:t>ความแม่นยำ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624754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 smtClean="0">
                <a:latin typeface="Sukhumvit Set" panose="02000506000000020004" pitchFamily="2" charset="-34"/>
                <a:cs typeface="Sukhumvit Set" panose="02000506000000020004" pitchFamily="2" charset="-34"/>
              </a:rPr>
              <a:t>สรุปและอภิปรายผล</a:t>
            </a:r>
            <a:endParaRPr lang="th-TH" sz="36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รูปภาพ 22"/>
          <p:cNvPicPr>
            <a:picLocks noChangeAspect="1"/>
          </p:cNvPicPr>
          <p:nvPr/>
        </p:nvPicPr>
        <p:blipFill rotWithShape="1">
          <a:blip r:embed="rId2"/>
          <a:srcRect r="28650"/>
          <a:stretch/>
        </p:blipFill>
        <p:spPr>
          <a:xfrm>
            <a:off x="1277823" y="2722563"/>
            <a:ext cx="6812077" cy="2723360"/>
          </a:xfrm>
          <a:prstGeom prst="rect">
            <a:avLst/>
          </a:prstGeom>
        </p:spPr>
      </p:pic>
      <p:sp>
        <p:nvSpPr>
          <p:cNvPr id="24" name="กล่องข้อความ 23"/>
          <p:cNvSpPr txBox="1"/>
          <p:nvPr/>
        </p:nvSpPr>
        <p:spPr>
          <a:xfrm>
            <a:off x="1277823" y="1905000"/>
            <a:ext cx="2616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Confusion matrix </a:t>
            </a:r>
            <a:r>
              <a:rPr lang="th-TH" dirty="0" smtClean="0"/>
              <a:t>รวม</a:t>
            </a:r>
            <a:endParaRPr lang="th-TH" dirty="0"/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4941281" y="5217046"/>
            <a:ext cx="3148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ea typeface="SimSun" panose="02010600030101010101" pitchFamily="2" charset="-122"/>
                <a:cs typeface="TH Sarabun New" panose="020B0500040200020003" pitchFamily="34" charset="-34"/>
              </a:rPr>
              <a:t>ไม่สามารถทำนายได้ </a:t>
            </a:r>
            <a:r>
              <a:rPr lang="en-US" dirty="0">
                <a:latin typeface="TH Sarabun New" panose="020B0500040200020003" pitchFamily="34" charset="-34"/>
                <a:ea typeface="SimSun" panose="02010600030101010101" pitchFamily="2" charset="-122"/>
              </a:rPr>
              <a:t>: 15.20 %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44061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 smtClean="0">
                <a:latin typeface="Sukhumvit Set" panose="02000506000000020004" pitchFamily="2" charset="-34"/>
                <a:cs typeface="Sukhumvit Set" panose="02000506000000020004" pitchFamily="2" charset="-34"/>
              </a:rPr>
              <a:t>สรุปและอภิปรายผล</a:t>
            </a:r>
            <a:endParaRPr lang="th-TH" sz="36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สี่เหลี่ยมผืนผ้า 1"/>
              <p:cNvSpPr/>
              <p:nvPr/>
            </p:nvSpPr>
            <p:spPr>
              <a:xfrm>
                <a:off x="1504949" y="2428865"/>
                <a:ext cx="6134100" cy="944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mtClean="0">
                          <a:latin typeface="Cambria Math" panose="02040503050406030204" pitchFamily="18" charset="0"/>
                        </a:rPr>
                        <m:t>ร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้อยละความถูกต้อง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จำนวนเสียงที่ตอบถูก</m:t>
                          </m:r>
                        </m:num>
                        <m:den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จำนวนเสียงที่ใช้ทดสอบ</m:t>
                          </m:r>
                        </m:den>
                      </m:f>
                      <m:r>
                        <a:rPr lang="th-TH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2" name="สี่เหลี่ยมผืนผ้า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9" y="2428865"/>
                <a:ext cx="6134100" cy="944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สี่เหลี่ยมผืนผ้า 2"/>
              <p:cNvSpPr/>
              <p:nvPr/>
            </p:nvSpPr>
            <p:spPr>
              <a:xfrm>
                <a:off x="0" y="3803183"/>
                <a:ext cx="9347200" cy="944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>
                          <a:latin typeface="Cambria Math" panose="02040503050406030204" pitchFamily="18" charset="0"/>
                        </a:rPr>
                        <m:t>ร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้อยละกรณีที่ไม่สามารถทำนายได้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จำนวนกรณีที่</m:t>
                          </m:r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i="1">
                              <a:latin typeface="Cambria Math" panose="02040503050406030204" pitchFamily="18" charset="0"/>
                            </a:rPr>
                            <m:t>𝐾𝑁𝑁</m:t>
                          </m:r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พบหลายฐานนิยม</m:t>
                          </m:r>
                        </m:num>
                        <m:den>
                          <m:r>
                            <a:rPr lang="th-TH" i="0">
                              <a:latin typeface="Cambria Math" panose="02040503050406030204" pitchFamily="18" charset="0"/>
                            </a:rPr>
                            <m:t>จำนวนเสียงที่ใช้ทดสอบ</m:t>
                          </m:r>
                        </m:den>
                      </m:f>
                      <m:r>
                        <a:rPr lang="th-TH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th-TH" i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3" name="สี่เหลี่ยมผืนผ้า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3183"/>
                <a:ext cx="9347200" cy="9441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59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1625600" y="2108210"/>
            <a:ext cx="5549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cs typeface="+mj-cs"/>
              </a:rPr>
              <a:t>Q &amp; A</a:t>
            </a:r>
            <a:endParaRPr lang="th-TH" sz="138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98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857043"/>
            <a:ext cx="8352928" cy="4104456"/>
          </a:xfrm>
        </p:spPr>
        <p:txBody>
          <a:bodyPr/>
          <a:lstStyle/>
          <a:p>
            <a:pPr marL="0" indent="0" algn="thaiDist">
              <a:buSzPct val="90000"/>
              <a:buNone/>
            </a:pPr>
            <a:r>
              <a:rPr lang="th-TH" sz="3200" u="sng" dirty="0">
                <a:latin typeface="TH Sarabun New" pitchFamily="34" charset="-34"/>
                <a:cs typeface="TH Sarabun New" pitchFamily="34" charset="-34"/>
              </a:rPr>
              <a:t>วัตถุประสงค์</a:t>
            </a:r>
          </a:p>
          <a:p>
            <a:pPr marL="0" indent="0" algn="thaiDist">
              <a:buSzPct val="90000"/>
              <a:buNone/>
            </a:pP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	</a:t>
            </a:r>
            <a:r>
              <a:rPr lang="th-TH" dirty="0">
                <a:latin typeface="TH Sarabun New" pitchFamily="34" charset="-34"/>
                <a:cs typeface="TH Sarabun New" pitchFamily="34" charset="-34"/>
              </a:rPr>
              <a:t>เพื่อที่จะเพิ่มประสิทธิภาพและความแม่นยำของการจำแนกเสียงด้วยโปรแกรมคอมพิวเตอร์</a:t>
            </a:r>
          </a:p>
          <a:p>
            <a:pPr marL="0" indent="0" algn="thaiDist">
              <a:buSzPct val="90000"/>
              <a:buNone/>
            </a:pPr>
            <a:endParaRPr lang="th-TH" dirty="0">
              <a:latin typeface="TH Sarabun New" pitchFamily="34" charset="-34"/>
              <a:cs typeface="TH Sarabun New" pitchFamily="34" charset="-34"/>
            </a:endParaRPr>
          </a:p>
          <a:p>
            <a:pPr marL="0" indent="0" algn="thaiDist">
              <a:buSzPct val="90000"/>
              <a:buNone/>
            </a:pPr>
            <a:r>
              <a:rPr lang="th-TH" sz="3200" u="sng" dirty="0">
                <a:latin typeface="TH Sarabun New" pitchFamily="34" charset="-34"/>
                <a:cs typeface="TH Sarabun New" pitchFamily="34" charset="-34"/>
              </a:rPr>
              <a:t>สมมติฐาน</a:t>
            </a:r>
          </a:p>
          <a:p>
            <a:pPr marL="0" indent="0" algn="thaiDist">
              <a:buNone/>
            </a:pP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	</a:t>
            </a:r>
            <a:r>
              <a:rPr lang="th-TH" dirty="0">
                <a:latin typeface="TH Sarabun New" pitchFamily="34" charset="-34"/>
                <a:cs typeface="TH Sarabun New" pitchFamily="34" charset="-34"/>
              </a:rPr>
              <a:t>ความแม่นยำในการจำแนกเสียงเครื่องดนตรี จะมีค่าเพิ่มมากขึ้น เมื่อใช้ </a:t>
            </a:r>
            <a:r>
              <a:rPr lang="en-US" dirty="0">
                <a:latin typeface="TH Sarabun New" pitchFamily="34" charset="-34"/>
                <a:cs typeface="TH Sarabun New" pitchFamily="34" charset="-34"/>
              </a:rPr>
              <a:t>window function </a:t>
            </a: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ร่วม</a:t>
            </a:r>
            <a:r>
              <a:rPr lang="th-TH" dirty="0">
                <a:latin typeface="TH Sarabun New" pitchFamily="34" charset="-34"/>
                <a:cs typeface="TH Sarabun New" pitchFamily="34" charset="-34"/>
              </a:rPr>
              <a:t>ในการ</a:t>
            </a: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ประมวลผล ทั้ง</a:t>
            </a:r>
            <a:r>
              <a:rPr lang="th-TH" dirty="0">
                <a:latin typeface="TH Sarabun New" pitchFamily="34" charset="-34"/>
                <a:cs typeface="TH Sarabun New" pitchFamily="34" charset="-34"/>
              </a:rPr>
              <a:t>ในสภาพที่มีเสียงรบกวน</a:t>
            </a: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เยอะและในสภาพปกติ</a:t>
            </a:r>
            <a:endParaRPr lang="th-TH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628650" y="502715"/>
            <a:ext cx="7886700" cy="1076540"/>
          </a:xfrm>
        </p:spPr>
        <p:txBody>
          <a:bodyPr>
            <a:no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วัตถุประสงค์และสมมติฐาน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0495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dirty="0"/>
              <a:t>ตัวแปรในการทดลอง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b="1" dirty="0" smtClean="0"/>
          </a:p>
          <a:p>
            <a:r>
              <a:rPr lang="th-TH" b="1" dirty="0" smtClean="0"/>
              <a:t>ตัว</a:t>
            </a:r>
            <a:r>
              <a:rPr lang="th-TH" b="1" dirty="0"/>
              <a:t>แปรต้น 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th-TH" dirty="0"/>
              <a:t>ชนิดของ </a:t>
            </a:r>
            <a:r>
              <a:rPr lang="en-US" dirty="0"/>
              <a:t>Window function, </a:t>
            </a:r>
            <a:r>
              <a:rPr lang="th-TH" dirty="0"/>
              <a:t>ชนิดของ </a:t>
            </a:r>
            <a:r>
              <a:rPr lang="en-US" dirty="0"/>
              <a:t>Distance function, </a:t>
            </a:r>
            <a:r>
              <a:rPr lang="th-TH" dirty="0"/>
              <a:t>ค่าคงที่ </a:t>
            </a:r>
            <a:r>
              <a:rPr lang="en-US" dirty="0"/>
              <a:t>k </a:t>
            </a:r>
            <a:r>
              <a:rPr lang="th-TH" dirty="0"/>
              <a:t>สำหรับ </a:t>
            </a:r>
            <a:r>
              <a:rPr lang="en-US" dirty="0"/>
              <a:t>k-NN </a:t>
            </a:r>
            <a:r>
              <a:rPr lang="th-TH" dirty="0"/>
              <a:t>และอัตราส่วนของ </a:t>
            </a:r>
            <a:r>
              <a:rPr lang="en-US" dirty="0"/>
              <a:t>Noise </a:t>
            </a:r>
            <a:r>
              <a:rPr lang="th-TH" dirty="0"/>
              <a:t>ในชุดของเสียงทดสอบ</a:t>
            </a:r>
            <a:endParaRPr lang="en-US" dirty="0" smtClean="0"/>
          </a:p>
          <a:p>
            <a:endParaRPr lang="en-US" dirty="0"/>
          </a:p>
          <a:p>
            <a:r>
              <a:rPr lang="th-TH" b="1" dirty="0"/>
              <a:t>ตัวแปรตาม </a:t>
            </a:r>
            <a:r>
              <a:rPr lang="en-US" b="1" dirty="0"/>
              <a:t>:</a:t>
            </a:r>
            <a:r>
              <a:rPr lang="th-TH" dirty="0"/>
              <a:t> ความแม่นยำในการจำแนกเสียง </a:t>
            </a:r>
            <a:r>
              <a:rPr lang="en-US" dirty="0"/>
              <a:t>(</a:t>
            </a:r>
            <a:r>
              <a:rPr lang="th-TH" dirty="0"/>
              <a:t>จำนวนของเสียงตัวอย่าง ที่สามารถตอบได้ถูกต้อง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th-TH" b="1" dirty="0"/>
              <a:t>ตัวแปรควบคุม </a:t>
            </a:r>
            <a:r>
              <a:rPr lang="en-US" b="1" dirty="0"/>
              <a:t>:</a:t>
            </a:r>
            <a:r>
              <a:rPr lang="th-TH" dirty="0"/>
              <a:t> ชุดของเสียงที่นำมาทดสอบความแม่นยำ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dirty="0"/>
              <a:t>ตัวแปรในการทดลอง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232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Window function: </a:t>
            </a:r>
            <a:endParaRPr lang="en-US" b="1" dirty="0" smtClean="0"/>
          </a:p>
          <a:p>
            <a:r>
              <a:rPr lang="en-US" dirty="0" smtClean="0"/>
              <a:t>Rectangular window</a:t>
            </a:r>
          </a:p>
          <a:p>
            <a:r>
              <a:rPr lang="en-US" dirty="0" smtClean="0"/>
              <a:t>Triangular window</a:t>
            </a:r>
          </a:p>
          <a:p>
            <a:r>
              <a:rPr lang="en-US" dirty="0" err="1" smtClean="0"/>
              <a:t>Hanning</a:t>
            </a:r>
            <a:r>
              <a:rPr lang="en-US" dirty="0" smtClean="0"/>
              <a:t> window</a:t>
            </a:r>
          </a:p>
          <a:p>
            <a:r>
              <a:rPr lang="en-US" dirty="0" smtClean="0"/>
              <a:t>Hamming window</a:t>
            </a:r>
          </a:p>
          <a:p>
            <a:r>
              <a:rPr lang="en-US" dirty="0" smtClean="0"/>
              <a:t>Blackman-Harris window</a:t>
            </a:r>
          </a:p>
          <a:p>
            <a:r>
              <a:rPr lang="en-US" dirty="0" smtClean="0"/>
              <a:t>Flat </a:t>
            </a:r>
            <a:r>
              <a:rPr lang="en-US" dirty="0"/>
              <a:t>top </a:t>
            </a:r>
            <a:r>
              <a:rPr lang="en-US" dirty="0" smtClean="0"/>
              <a:t>window</a:t>
            </a:r>
            <a:endParaRPr lang="en-US" dirty="0"/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กล่องข้อความ 1"/>
          <p:cNvSpPr txBox="1"/>
          <p:nvPr/>
        </p:nvSpPr>
        <p:spPr>
          <a:xfrm>
            <a:off x="4800600" y="1943110"/>
            <a:ext cx="37147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Distance function: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Euclidean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Manhattan Distance</a:t>
            </a:r>
          </a:p>
          <a:p>
            <a:r>
              <a:rPr lang="en-US" b="1" dirty="0"/>
              <a:t>	</a:t>
            </a:r>
            <a:endParaRPr lang="th-TH" b="1" dirty="0"/>
          </a:p>
          <a:p>
            <a:endParaRPr lang="th-TH" b="1" dirty="0"/>
          </a:p>
          <a:p>
            <a:r>
              <a:rPr lang="th-TH" b="1" dirty="0"/>
              <a:t>ค่าคงที่ </a:t>
            </a:r>
            <a:r>
              <a:rPr lang="en-US" b="1" dirty="0"/>
              <a:t>k :</a:t>
            </a:r>
            <a:r>
              <a:rPr lang="en-US" dirty="0"/>
              <a:t> 1, 2, 3, 4, 5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1320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36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ขั้นตอนการดำเนินงาน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สี่เหลี่ยมผืนผ้ามุมมน 4"/>
          <p:cNvSpPr/>
          <p:nvPr/>
        </p:nvSpPr>
        <p:spPr>
          <a:xfrm>
            <a:off x="2713038" y="1690699"/>
            <a:ext cx="3879850" cy="4378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ศึกษางานวิจัยและทฤษฏีที่เกี่ยวข้อง</a:t>
            </a:r>
          </a:p>
        </p:txBody>
      </p:sp>
    </p:spTree>
    <p:extLst>
      <p:ext uri="{BB962C8B-B14F-4D97-AF65-F5344CB8AC3E}">
        <p14:creationId xmlns:p14="http://schemas.microsoft.com/office/powerpoint/2010/main" val="35861148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>
          <a:xfrm>
            <a:off x="628649" y="365136"/>
            <a:ext cx="7886700" cy="1325563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https://dab1nmslvvntp.cloudfront.net/wp-content/uploads/2015/07/1436439824nodej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28" y="1690699"/>
            <a:ext cx="3603578" cy="180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planet-source-code.com/vb/2010Redesign/images/LangugeHomePages/CPlus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3889350"/>
            <a:ext cx="1549614" cy="162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aphicdesignjunction.com/wp-content/uploads/2013/04/chartjs-charting-library-with-html5-canv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08" y="4238528"/>
            <a:ext cx="2628751" cy="184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560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res.cloudinary.com/dk-find-out/image/upload/q_80,w_1440/A-Getty-107758168_bp1kb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4" b="15147"/>
          <a:stretch/>
        </p:blipFill>
        <p:spPr bwMode="auto">
          <a:xfrm>
            <a:off x="2341878" y="3275473"/>
            <a:ext cx="4973331" cy="20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ชื่อเรื่อง 3"/>
          <p:cNvSpPr txBox="1">
            <a:spLocks/>
          </p:cNvSpPr>
          <p:nvPr/>
        </p:nvSpPr>
        <p:spPr>
          <a:xfrm>
            <a:off x="628649" y="3651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  <a:endParaRPr lang="th-TH" sz="28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194" name="Picture 2" descr="http://pgfplots.net/media/tikz/examples/PNG/fourier-trans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83" y="3474910"/>
            <a:ext cx="3440113" cy="15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813330" y="1690699"/>
            <a:ext cx="300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cs typeface="+mj-cs"/>
              </a:rPr>
              <a:t>Fourier Transform</a:t>
            </a:r>
            <a:endParaRPr lang="th-TH" sz="2400" b="1" dirty="0">
              <a:solidFill>
                <a:schemeClr val="tx2"/>
              </a:solidFill>
              <a:latin typeface="+mj-lt"/>
              <a:cs typeface="+mj-cs"/>
            </a:endParaRPr>
          </a:p>
        </p:txBody>
      </p:sp>
      <p:sp>
        <p:nvSpPr>
          <p:cNvPr id="6" name="ลูกศรขวา 5"/>
          <p:cNvSpPr/>
          <p:nvPr/>
        </p:nvSpPr>
        <p:spPr>
          <a:xfrm>
            <a:off x="3589361" y="3988412"/>
            <a:ext cx="1733266" cy="642462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6" y="3671258"/>
            <a:ext cx="3118699" cy="1214651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36" y="3396561"/>
            <a:ext cx="1983403" cy="5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3"/>
          <p:cNvSpPr txBox="1">
            <a:spLocks/>
          </p:cNvSpPr>
          <p:nvPr/>
        </p:nvSpPr>
        <p:spPr>
          <a:xfrm>
            <a:off x="628649" y="36513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>
                <a:latin typeface="Sukhumvit Set" panose="02000506000000020004" pitchFamily="2" charset="-34"/>
                <a:cs typeface="Sukhumvit Set" panose="02000506000000020004" pitchFamily="2" charset="-34"/>
              </a:rPr>
              <a:t>ศึกษาทฤษฏีที่เกี่ยวข้องและแนวทางในการพัฒนา</a:t>
            </a:r>
            <a:endParaRPr lang="th-TH" sz="2800" dirty="0"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684212" y="1397000"/>
            <a:ext cx="7327900" cy="0"/>
          </a:xfrm>
          <a:prstGeom prst="line">
            <a:avLst/>
          </a:prstGeom>
          <a:ln>
            <a:headEnd type="oval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813320" y="1690699"/>
            <a:ext cx="3881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cs typeface="+mj-cs"/>
              </a:rPr>
              <a:t>Discrete Fourier Transform</a:t>
            </a:r>
            <a:endParaRPr lang="th-TH" sz="2400" b="1" dirty="0">
              <a:solidFill>
                <a:schemeClr val="tx2"/>
              </a:solidFill>
              <a:latin typeface="+mj-lt"/>
              <a:cs typeface="+mj-cs"/>
            </a:endParaRPr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4784394"/>
            <a:ext cx="4514850" cy="1028700"/>
          </a:xfrm>
          <a:prstGeom prst="rect">
            <a:avLst/>
          </a:prstGeom>
        </p:spPr>
      </p:pic>
      <p:pic>
        <p:nvPicPr>
          <p:cNvPr id="12290" name="Picture 2" descr="https://upload.wikimedia.org/wikipedia/commons/thumb/5/50/Signal_Sampling.png/1024px-Signal_Sampl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06" y="2262165"/>
            <a:ext cx="3525386" cy="22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กลุ่ม 11"/>
          <p:cNvGrpSpPr/>
          <p:nvPr/>
        </p:nvGrpSpPr>
        <p:grpSpPr>
          <a:xfrm>
            <a:off x="4339998" y="3705226"/>
            <a:ext cx="1310185" cy="1890356"/>
            <a:chOff x="4339988" y="3705226"/>
            <a:chExt cx="1310185" cy="1890356"/>
          </a:xfrm>
        </p:grpSpPr>
        <p:sp>
          <p:nvSpPr>
            <p:cNvPr id="7" name="สี่เหลี่ยมผืนผ้า 6"/>
            <p:cNvSpPr/>
            <p:nvPr/>
          </p:nvSpPr>
          <p:spPr>
            <a:xfrm>
              <a:off x="4339988" y="4954137"/>
              <a:ext cx="1310185" cy="641445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0" name="ลูกศรเชื่อมต่อแบบตรง 9"/>
            <p:cNvCxnSpPr>
              <a:stCxn id="7" idx="0"/>
            </p:cNvCxnSpPr>
            <p:nvPr/>
          </p:nvCxnSpPr>
          <p:spPr>
            <a:xfrm flipH="1" flipV="1">
              <a:off x="4694830" y="3705226"/>
              <a:ext cx="300251" cy="12489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4" name="กลุ่ม 13"/>
          <p:cNvGrpSpPr/>
          <p:nvPr/>
        </p:nvGrpSpPr>
        <p:grpSpPr>
          <a:xfrm>
            <a:off x="3173113" y="2726991"/>
            <a:ext cx="2797791" cy="978234"/>
            <a:chOff x="3173103" y="2726991"/>
            <a:chExt cx="2797791" cy="978234"/>
          </a:xfrm>
        </p:grpSpPr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1350" y="3152775"/>
              <a:ext cx="2781300" cy="552450"/>
            </a:xfrm>
            <a:prstGeom prst="rect">
              <a:avLst/>
            </a:prstGeom>
          </p:spPr>
        </p:pic>
        <p:sp>
          <p:nvSpPr>
            <p:cNvPr id="13" name="กล่องข้อความ 12"/>
            <p:cNvSpPr txBox="1"/>
            <p:nvPr/>
          </p:nvSpPr>
          <p:spPr>
            <a:xfrm>
              <a:off x="3173103" y="2726991"/>
              <a:ext cx="2797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Euler's formula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3949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ธีมของ Office">
  <a:themeElements>
    <a:clrScheme name="สลิปสตรีม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HighschoolProject">
      <a:majorFont>
        <a:latin typeface="Sukhumvit Set"/>
        <a:ea typeface=""/>
        <a:cs typeface="Sukhumvit Set"/>
      </a:majorFont>
      <a:minorFont>
        <a:latin typeface="TH Sarabun New"/>
        <a:ea typeface=""/>
        <a:cs typeface="TH Sarabun New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แถบสี">
  <a:themeElements>
    <a:clrScheme name="แถบสี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Quark">
      <a:majorFont>
        <a:latin typeface="Quark"/>
        <a:ea typeface=""/>
        <a:cs typeface="Quark"/>
      </a:majorFont>
      <a:minorFont>
        <a:latin typeface="Quark"/>
        <a:ea typeface=""/>
        <a:cs typeface="TH Sarabun New"/>
      </a:minorFont>
    </a:fontScheme>
    <a:fmtScheme name="แถบส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2566</TotalTime>
  <Words>685</Words>
  <Application>Microsoft Office PowerPoint</Application>
  <PresentationFormat>นำเสนอทางหน้าจอ (4:3)</PresentationFormat>
  <Paragraphs>144</Paragraphs>
  <Slides>28</Slides>
  <Notes>1</Notes>
  <HiddenSlides>1</HiddenSlides>
  <MMClips>5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28</vt:i4>
      </vt:variant>
    </vt:vector>
  </HeadingPairs>
  <TitlesOfParts>
    <vt:vector size="41" baseType="lpstr">
      <vt:lpstr>Angsana New</vt:lpstr>
      <vt:lpstr>Calibri</vt:lpstr>
      <vt:lpstr>Liberation Serif</vt:lpstr>
      <vt:lpstr>TH Sarabun New</vt:lpstr>
      <vt:lpstr>Wingdings</vt:lpstr>
      <vt:lpstr>Quark</vt:lpstr>
      <vt:lpstr>SimSun</vt:lpstr>
      <vt:lpstr>Arial</vt:lpstr>
      <vt:lpstr>Cambria Math</vt:lpstr>
      <vt:lpstr>Cordia New</vt:lpstr>
      <vt:lpstr>Sukhumvit Set</vt:lpstr>
      <vt:lpstr>ธีมของ Office</vt:lpstr>
      <vt:lpstr>แถบสี</vt:lpstr>
      <vt:lpstr>การศึกษาผลของ Window function ต่อความแม่นยำในการจำแนกเสียงเครื่องดนตรีด้วย FFT และ K-NN Classifier</vt:lpstr>
      <vt:lpstr>งานนำเสนอ PowerPoint</vt:lpstr>
      <vt:lpstr>วัตถุประสงค์และสมมติฐาน</vt:lpstr>
      <vt:lpstr>ตัวแปรในการทดลอง</vt:lpstr>
      <vt:lpstr>ตัวแปรในการทดลอง</vt:lpstr>
      <vt:lpstr>ขั้นตอนการดำเนินงาน</vt:lpstr>
      <vt:lpstr>ศึกษาทฤษฏีที่เกี่ยวข้องและแนวทางในการพัฒนา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ขั้นตอนการดำเนินงาน</vt:lpstr>
      <vt:lpstr>รวบรวมข้อมูลที่จำเป็นสำหรับการประมวลผล</vt:lpstr>
      <vt:lpstr>ขั้นตอนการดำเนินงาน</vt:lpstr>
      <vt:lpstr>พัฒนาโปรแกรมคอมพิวเตอร์</vt:lpstr>
      <vt:lpstr>ขั้นตอนการทำงานของการจำแนกเสียง</vt:lpstr>
      <vt:lpstr>งานนำเสนอ PowerPoint</vt:lpstr>
      <vt:lpstr>ขั้นตอนการดำเนินงาน</vt:lpstr>
      <vt:lpstr>ทดสอบโปรแกรมโดยใช้ข้อมูลเสียงตัวอย่าง</vt:lpstr>
      <vt:lpstr>ทดสอบโปรแกรมโดยใช้ข้อมูลเสียงตัวอย่าง</vt:lpstr>
      <vt:lpstr>ทดสอบโปรแกรมโดยใช้ข้อมูลเสียงตัวอย่าง</vt:lpstr>
      <vt:lpstr>ทดสอบโปรแกรมโดยใช้ข้อมูลเสียงตัวอย่าง</vt:lpstr>
      <vt:lpstr>ขั้นตอนการดำเนินงาน</vt:lpstr>
      <vt:lpstr>สรุปและอภิปรายผล</vt:lpstr>
      <vt:lpstr>สรุปและอภิปรายผล</vt:lpstr>
      <vt:lpstr>สรุปและอภิปรายผล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ขั้นตอนการดำเนินงาน</dc:title>
  <dc:creator>Khemarat Boonyapaluk</dc:creator>
  <cp:lastModifiedBy>Khemarat Boonyapaluk</cp:lastModifiedBy>
  <cp:revision>77</cp:revision>
  <dcterms:created xsi:type="dcterms:W3CDTF">2016-08-27T03:49:33Z</dcterms:created>
  <dcterms:modified xsi:type="dcterms:W3CDTF">2017-03-16T16:26:06Z</dcterms:modified>
</cp:coreProperties>
</file>